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4"/>
  </p:sldMasterIdLst>
  <p:notesMasterIdLst>
    <p:notesMasterId r:id="rId52"/>
  </p:notesMasterIdLst>
  <p:sldIdLst>
    <p:sldId id="266" r:id="rId5"/>
    <p:sldId id="352" r:id="rId6"/>
    <p:sldId id="308" r:id="rId7"/>
    <p:sldId id="311" r:id="rId8"/>
    <p:sldId id="310" r:id="rId9"/>
    <p:sldId id="309" r:id="rId10"/>
    <p:sldId id="328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2" r:id="rId20"/>
    <p:sldId id="336" r:id="rId21"/>
    <p:sldId id="320" r:id="rId22"/>
    <p:sldId id="321" r:id="rId23"/>
    <p:sldId id="323" r:id="rId24"/>
    <p:sldId id="324" r:id="rId25"/>
    <p:sldId id="325" r:id="rId26"/>
    <p:sldId id="326" r:id="rId27"/>
    <p:sldId id="327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7" r:id="rId36"/>
    <p:sldId id="343" r:id="rId37"/>
    <p:sldId id="338" r:id="rId38"/>
    <p:sldId id="353" r:id="rId39"/>
    <p:sldId id="339" r:id="rId40"/>
    <p:sldId id="340" r:id="rId41"/>
    <p:sldId id="341" r:id="rId42"/>
    <p:sldId id="342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19" autoAdjust="0"/>
  </p:normalViewPr>
  <p:slideViewPr>
    <p:cSldViewPr snapToGrid="0">
      <p:cViewPr varScale="1">
        <p:scale>
          <a:sx n="84" d="100"/>
          <a:sy n="84" d="100"/>
        </p:scale>
        <p:origin x="45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508E0-F1FF-43DD-9C79-0CB848C16ABF}" type="datetimeFigureOut">
              <a:rPr lang="en-AU" smtClean="0"/>
              <a:t>19/12/2020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F7123-41CD-45FC-A7F3-78AE9160A8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4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E59B-CCE5-4C62-81A6-E5C07732E7A0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4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87CF5-F19C-4C3C-93BD-FA05C0FFF507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6768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87CF5-F19C-4C3C-93BD-FA05C0FFF507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3163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B723-69EE-42AC-9499-9725B431D9B6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B00D-5810-4631-B118-3E333998EC0A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5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82E-9BF3-4E7B-9E7D-03E2FC935242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2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75B9-844D-465D-8F64-E915D35953DD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6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5161-C5C1-4094-9D87-A928A90A33C7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71C9-461A-4C95-8FB5-C3B70D6D689D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701E8-AF09-40A7-88F7-516671A54EA2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4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4370E-D566-43DE-8E2A-711F16076D84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pPr algn="l"/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24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987CF5-F19C-4C3C-93BD-FA05C0FFF507}" type="datetime1">
              <a:rPr lang="en-US" smtClean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5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7855" y="639097"/>
            <a:ext cx="5265217" cy="34947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Final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Attack, Defence &amp; Analysis of a Vulnerable Network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CD18-13D9-4A49-A7F0-2DC361A0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Nikto</a:t>
            </a:r>
            <a:r>
              <a:rPr lang="en-AU" dirty="0"/>
              <a:t> Target 1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8C8C2B37-EBD2-4F8B-942D-20704CEFD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654" y="1314885"/>
            <a:ext cx="8460378" cy="42190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4EE7A-7DEE-4F45-8BBB-2AB4385B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05ECA-CB7C-4B8E-ACF1-8E8F50DDD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4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00AE-57A1-48A8-9416-1645D9B8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Nikto</a:t>
            </a:r>
            <a:r>
              <a:rPr lang="en-AU" dirty="0"/>
              <a:t> </a:t>
            </a:r>
            <a:r>
              <a:rPr lang="en-AU" dirty="0" err="1"/>
              <a:t>Taget</a:t>
            </a:r>
            <a:r>
              <a:rPr lang="en-AU" dirty="0"/>
              <a:t> 2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C8DAD71B-BF34-47F4-AFB0-50E2C4589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530" y="1299867"/>
            <a:ext cx="8024950" cy="42491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20226-D048-4751-B0A7-E53873E8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F3792-B2D6-4C25-B083-8ED71A9C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8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B86F-36F5-42F7-A8E9-065B8BA2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WPScan</a:t>
            </a:r>
            <a:r>
              <a:rPr lang="en-AU" dirty="0"/>
              <a:t> Target 1a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FFD3B04A-319F-4689-B483-206978DF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406" y="831940"/>
            <a:ext cx="8237815" cy="51940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38A5D-5EF1-407C-AB14-382046AA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9E012-3610-46EC-B947-FEF9B2B5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31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B550-5AD5-420C-8911-BCB52FE4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WPScan</a:t>
            </a:r>
            <a:r>
              <a:rPr lang="en-AU" dirty="0"/>
              <a:t> Target 1b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C6BF1315-1292-4A9B-9E9D-2DE919954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990" y="1451218"/>
            <a:ext cx="7961143" cy="39464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F0956-9E02-4093-A08C-C377262D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ADA00-56EA-4A17-A2BD-3BAF9143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71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4600-0971-4CC5-8ED9-345088B6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WPScan</a:t>
            </a:r>
            <a:r>
              <a:rPr lang="en-AU" dirty="0"/>
              <a:t> Target 2a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0289ED2-E499-472E-9BF3-BD802698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0174" y="794634"/>
            <a:ext cx="6624777" cy="52422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88FF5-792A-4916-A643-99FC00C6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04952-69C5-4344-B08A-73DCA511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72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3C89-B85A-489A-A2E9-09374B17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Wpscan</a:t>
            </a:r>
            <a:r>
              <a:rPr lang="en-AU" dirty="0"/>
              <a:t> Target 2b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E88C9F-FBE8-40BA-841E-7FE75728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514" y="1244768"/>
            <a:ext cx="7376823" cy="41794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6034B-0658-4640-A14A-717B8060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DF3EE-9CA2-40B5-B590-2004A49A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4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8267-F4FB-44CA-94C2-4B338D35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29" y="752324"/>
            <a:ext cx="3263657" cy="5126203"/>
          </a:xfrm>
        </p:spPr>
        <p:txBody>
          <a:bodyPr anchor="ctr">
            <a:normAutofit/>
          </a:bodyPr>
          <a:lstStyle/>
          <a:p>
            <a:pPr algn="r"/>
            <a:r>
              <a:rPr lang="en-AU" dirty="0"/>
              <a:t>Access, Exploration and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3A3E-DF8A-4E5A-AA14-93570D6A0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042" y="926497"/>
            <a:ext cx="7080411" cy="5147973"/>
          </a:xfrm>
        </p:spPr>
        <p:txBody>
          <a:bodyPr anchor="ctr">
            <a:normAutofit/>
          </a:bodyPr>
          <a:lstStyle/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1D0B0-B51A-4606-809A-F30DC678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Final Engagement - Attack Defence and Analysis of a vulnerable network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651FF-65ED-47C7-9EC0-DDC9ACDC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7" name="Picture 6" descr="Maze">
            <a:extLst>
              <a:ext uri="{FF2B5EF4-FFF2-40B4-BE49-F238E27FC236}">
                <a16:creationId xmlns:a16="http://schemas.microsoft.com/office/drawing/2014/main" id="{3E78DEC2-E103-4FE4-8A0B-B3D96586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041" y="815339"/>
            <a:ext cx="7890623" cy="52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4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8267-F4FB-44CA-94C2-4B338D35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28" y="752324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AU" dirty="0"/>
              <a:t>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3A3E-DF8A-4E5A-AA14-93570D6A0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042" y="926497"/>
            <a:ext cx="7080411" cy="51479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dirty="0"/>
              <a:t>The previous scans showed a number of initial attack vectors to gain access to the web servers:</a:t>
            </a:r>
          </a:p>
          <a:p>
            <a:endParaRPr lang="en-AU" dirty="0"/>
          </a:p>
          <a:p>
            <a:pPr lvl="1"/>
            <a:r>
              <a:rPr lang="en-AU" sz="2000" dirty="0">
                <a:latin typeface="Abadi" panose="020B0604020104020204" pitchFamily="34" charset="0"/>
              </a:rPr>
              <a:t>Open SSH version 6.7p1</a:t>
            </a:r>
          </a:p>
          <a:p>
            <a:pPr lvl="2"/>
            <a:r>
              <a:rPr lang="en-AU" sz="1200" dirty="0">
                <a:latin typeface="Abadi" panose="020B0604020104020204" pitchFamily="34" charset="0"/>
              </a:rPr>
              <a:t>Multiple vulnerabilities CVE-2016-6210, CVE-2016-6515, CVE-2015-8325</a:t>
            </a:r>
          </a:p>
          <a:p>
            <a:pPr lvl="2"/>
            <a:r>
              <a:rPr lang="en-AU" sz="1200" dirty="0">
                <a:latin typeface="Abadi" panose="020B0604020104020204" pitchFamily="34" charset="0"/>
              </a:rPr>
              <a:t>Permissions, Privileges and Access control  CVE-2015-5600</a:t>
            </a:r>
          </a:p>
          <a:p>
            <a:pPr lvl="1"/>
            <a:r>
              <a:rPr lang="en-AU" sz="2000" dirty="0">
                <a:latin typeface="Abadi" panose="020B0604020104020204" pitchFamily="34" charset="0"/>
              </a:rPr>
              <a:t>HTTP port 80 open</a:t>
            </a:r>
          </a:p>
          <a:p>
            <a:pPr lvl="2"/>
            <a:r>
              <a:rPr lang="en-AU" sz="1200" dirty="0">
                <a:latin typeface="Abadi" panose="020B0604020104020204" pitchFamily="34" charset="0"/>
              </a:rPr>
              <a:t>OPTIONS, GET, HEAD and POST allowed</a:t>
            </a:r>
          </a:p>
          <a:p>
            <a:pPr lvl="1"/>
            <a:r>
              <a:rPr lang="en-AU" sz="2000" dirty="0">
                <a:latin typeface="Abadi" panose="020B0604020104020204" pitchFamily="34" charset="0"/>
              </a:rPr>
              <a:t>Apache version 2.4.10</a:t>
            </a:r>
          </a:p>
          <a:p>
            <a:pPr lvl="2"/>
            <a:r>
              <a:rPr lang="en-AU" sz="1200" dirty="0">
                <a:latin typeface="Abadi" panose="020B0604020104020204" pitchFamily="34" charset="0"/>
              </a:rPr>
              <a:t>Multiple vulnerabilities CVE-2017-7679, CVE-2017-7668, CVE-2017-3169, CVE-2017-3167</a:t>
            </a:r>
            <a:endParaRPr lang="en-AU" sz="1600" dirty="0">
              <a:latin typeface="Abadi" panose="020B0604020104020204" pitchFamily="34" charset="0"/>
            </a:endParaRPr>
          </a:p>
          <a:p>
            <a:pPr lvl="1"/>
            <a:r>
              <a:rPr lang="en-AU" sz="2000" dirty="0" err="1">
                <a:latin typeface="Abadi" panose="020B0604020104020204" pitchFamily="34" charset="0"/>
              </a:rPr>
              <a:t>Wordpress</a:t>
            </a:r>
            <a:r>
              <a:rPr lang="en-AU" sz="2000" dirty="0">
                <a:latin typeface="Abadi" panose="020B0604020104020204" pitchFamily="34" charset="0"/>
              </a:rPr>
              <a:t> version 4.8.15</a:t>
            </a:r>
          </a:p>
          <a:p>
            <a:pPr lvl="2"/>
            <a:r>
              <a:rPr lang="en-AU" sz="1200" dirty="0">
                <a:latin typeface="Abadi" panose="020B0604020104020204" pitchFamily="34" charset="0"/>
              </a:rPr>
              <a:t>Logins found, </a:t>
            </a:r>
            <a:r>
              <a:rPr lang="en-AU" sz="1200" dirty="0" err="1">
                <a:latin typeface="Abadi" panose="020B0604020104020204" pitchFamily="34" charset="0"/>
              </a:rPr>
              <a:t>michael</a:t>
            </a:r>
            <a:r>
              <a:rPr lang="en-AU" sz="1200" dirty="0">
                <a:latin typeface="Abadi" panose="020B0604020104020204" pitchFamily="34" charset="0"/>
              </a:rPr>
              <a:t> and steven</a:t>
            </a:r>
          </a:p>
          <a:p>
            <a:pPr lvl="2"/>
            <a:r>
              <a:rPr lang="en-AU" sz="1200" dirty="0">
                <a:latin typeface="Abadi" panose="020B0604020104020204" pitchFamily="34" charset="0"/>
              </a:rPr>
              <a:t>Upload directory is browsable</a:t>
            </a:r>
          </a:p>
          <a:p>
            <a:pPr lvl="2"/>
            <a:r>
              <a:rPr lang="en-AU" sz="1200" dirty="0">
                <a:latin typeface="Abadi" panose="020B0604020104020204" pitchFamily="34" charset="0"/>
              </a:rPr>
              <a:t>Version vulnerable to CVE-2020-4049</a:t>
            </a:r>
          </a:p>
          <a:p>
            <a:pPr lvl="1"/>
            <a:r>
              <a:rPr lang="en-AU" sz="2000" dirty="0" err="1">
                <a:latin typeface="Abadi" panose="020B0604020104020204" pitchFamily="34" charset="0"/>
              </a:rPr>
              <a:t>Rpcbind</a:t>
            </a:r>
            <a:r>
              <a:rPr lang="en-AU" sz="2000" dirty="0">
                <a:latin typeface="Abadi" panose="020B0604020104020204" pitchFamily="34" charset="0"/>
              </a:rPr>
              <a:t> port 111 open version 2-4</a:t>
            </a:r>
          </a:p>
          <a:p>
            <a:pPr lvl="2"/>
            <a:r>
              <a:rPr lang="en-AU" sz="1200" dirty="0">
                <a:latin typeface="Abadi" panose="020B0604020104020204" pitchFamily="34" charset="0"/>
              </a:rPr>
              <a:t>Potential DoS attack </a:t>
            </a:r>
            <a:r>
              <a:rPr lang="en-AU" sz="1200" dirty="0">
                <a:effectLst/>
                <a:latin typeface="Roboto"/>
                <a:ea typeface="Roboto"/>
                <a:cs typeface="Roboto"/>
              </a:rPr>
              <a:t>CVE-2017-8779 </a:t>
            </a:r>
            <a:endParaRPr lang="en-AU" sz="1200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1D0B0-B51A-4606-809A-F30DC678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Final Engagement - Attack Defence and Analysis of a vulnerable network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651FF-65ED-47C7-9EC0-DDC9ACDC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8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F5DD-AAEA-41C6-95DE-FF2D9350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70" y="556593"/>
            <a:ext cx="3084844" cy="1961086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Target 1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08DD9-20B4-4344-BA97-F77B60AB9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52" y="2785246"/>
            <a:ext cx="3005462" cy="3189665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AU" dirty="0">
                <a:solidFill>
                  <a:srgbClr val="FFFFFF"/>
                </a:solidFill>
              </a:rPr>
              <a:t>The earlier </a:t>
            </a:r>
            <a:r>
              <a:rPr lang="en-AU" dirty="0" err="1">
                <a:solidFill>
                  <a:srgbClr val="FFFFFF"/>
                </a:solidFill>
              </a:rPr>
              <a:t>wpscan</a:t>
            </a:r>
            <a:r>
              <a:rPr lang="en-AU" dirty="0">
                <a:solidFill>
                  <a:srgbClr val="FFFFFF"/>
                </a:solidFill>
              </a:rPr>
              <a:t> with enumeration shows two users that we can use for an initial attack, </a:t>
            </a:r>
            <a:r>
              <a:rPr lang="en-AU" dirty="0" err="1">
                <a:solidFill>
                  <a:srgbClr val="FFFFFF"/>
                </a:solidFill>
              </a:rPr>
              <a:t>micheal</a:t>
            </a:r>
            <a:r>
              <a:rPr lang="en-AU" dirty="0">
                <a:solidFill>
                  <a:srgbClr val="FFFFFF"/>
                </a:solidFill>
              </a:rPr>
              <a:t> and steven. When attempting to connect with </a:t>
            </a:r>
            <a:r>
              <a:rPr lang="en-AU" dirty="0" err="1">
                <a:solidFill>
                  <a:srgbClr val="FFFFFF"/>
                </a:solidFill>
              </a:rPr>
              <a:t>Micheal’s</a:t>
            </a:r>
            <a:r>
              <a:rPr lang="en-AU" dirty="0">
                <a:solidFill>
                  <a:srgbClr val="FFFFFF"/>
                </a:solidFill>
              </a:rPr>
              <a:t> account it was easy to simply guess his password was </a:t>
            </a:r>
            <a:r>
              <a:rPr lang="en-AU" dirty="0" err="1">
                <a:solidFill>
                  <a:srgbClr val="FFFFFF"/>
                </a:solidFill>
              </a:rPr>
              <a:t>michael</a:t>
            </a:r>
            <a:r>
              <a:rPr lang="en-AU" dirty="0">
                <a:solidFill>
                  <a:srgbClr val="FFFFFF"/>
                </a:solidFill>
              </a:rPr>
              <a:t>.</a:t>
            </a:r>
          </a:p>
          <a:p>
            <a:pPr marL="201168" lvl="1" indent="0">
              <a:buNone/>
            </a:pP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33675-7A98-415E-9A4D-A230F560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46838"/>
            <a:ext cx="59418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Final Engagement - Attack Defence and Analysis of a vulnerable network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801B3-FFFE-4094-B07D-C4AEA92D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7EF0F5E-3257-45D5-8E2D-CF23DB354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428" y="2143823"/>
            <a:ext cx="8497034" cy="25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3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8CB79-0E49-4DEA-8FB4-749D4C6A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65" y="522516"/>
            <a:ext cx="3084844" cy="1961086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Target 1 Attack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63AC4-2876-4086-AD6F-01155B17A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29268"/>
            <a:ext cx="3005462" cy="3189665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Using </a:t>
            </a:r>
            <a:r>
              <a:rPr lang="en-AU" sz="1800" dirty="0" err="1">
                <a:solidFill>
                  <a:srgbClr val="FFFFFF"/>
                </a:solidFill>
              </a:rPr>
              <a:t>micheals</a:t>
            </a:r>
            <a:r>
              <a:rPr lang="en-AU" sz="1800" dirty="0">
                <a:solidFill>
                  <a:srgbClr val="FFFFFF"/>
                </a:solidFill>
              </a:rPr>
              <a:t> account it was possible to navigate to /var/www/html and view the wp-</a:t>
            </a:r>
            <a:r>
              <a:rPr lang="en-AU" sz="1800" dirty="0" err="1">
                <a:solidFill>
                  <a:srgbClr val="FFFFFF"/>
                </a:solidFill>
              </a:rPr>
              <a:t>config.php</a:t>
            </a:r>
            <a:r>
              <a:rPr lang="en-AU" sz="1800" dirty="0">
                <a:solidFill>
                  <a:srgbClr val="FFFFFF"/>
                </a:solidFill>
              </a:rPr>
              <a:t>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393E3-1FFB-439D-8D89-593B3258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46838"/>
            <a:ext cx="59418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Final Engagement - Attack Defence and Analysis of a vulnerable network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2FADC-F83C-441D-95B5-F0258EAF6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CA191-9CF6-455F-8640-3144E32F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42" y="1779789"/>
            <a:ext cx="8350430" cy="32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0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E451-E8C2-4A75-A2BA-887B94BF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1B7F-B3A5-4A4E-9024-5BD23B0C3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082292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GB" sz="1800" dirty="0"/>
              <a:t>It was discovered that two VMs on the network were vulnerable to attack: </a:t>
            </a:r>
          </a:p>
          <a:p>
            <a:r>
              <a:rPr lang="en-GB" sz="1800" dirty="0"/>
              <a:t>Target 1 - 192.168.1.110</a:t>
            </a:r>
          </a:p>
          <a:p>
            <a:r>
              <a:rPr lang="en-GB" sz="1800" dirty="0"/>
              <a:t>Target 2 - 192.168.1.115</a:t>
            </a:r>
          </a:p>
          <a:p>
            <a:pPr marL="0" indent="0">
              <a:buNone/>
            </a:pPr>
            <a:r>
              <a:rPr lang="en-GB" sz="1800" dirty="0"/>
              <a:t>Each VM functions as an Apache web server and has SSH enabled, so ports 80 and 22 are possible ports of entry for attackers. A number of vulnerabilities were found.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2F5A2-C19E-459E-AD21-2B0442F15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F15DE-852D-4F78-B354-E6380CCA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14" name="Graphic 13" descr="Badge 6 with solid fill">
            <a:extLst>
              <a:ext uri="{FF2B5EF4-FFF2-40B4-BE49-F238E27FC236}">
                <a16:creationId xmlns:a16="http://schemas.microsoft.com/office/drawing/2014/main" id="{16CF0B15-709A-419D-97AA-132C25EE0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7410" y="2946400"/>
            <a:ext cx="2148590" cy="2148590"/>
          </a:xfrm>
          <a:prstGeom prst="rect">
            <a:avLst/>
          </a:prstGeom>
        </p:spPr>
      </p:pic>
      <p:pic>
        <p:nvPicPr>
          <p:cNvPr id="16" name="Graphic 15" descr="Badge 4 with solid fill">
            <a:extLst>
              <a:ext uri="{FF2B5EF4-FFF2-40B4-BE49-F238E27FC236}">
                <a16:creationId xmlns:a16="http://schemas.microsoft.com/office/drawing/2014/main" id="{3470CF0B-2BE8-45C8-870A-B18B4B70F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6571" y="2979549"/>
            <a:ext cx="2082292" cy="2082292"/>
          </a:xfrm>
          <a:prstGeom prst="rect">
            <a:avLst/>
          </a:prstGeom>
        </p:spPr>
      </p:pic>
      <p:pic>
        <p:nvPicPr>
          <p:cNvPr id="18" name="Graphic 17" descr="Badge with solid fill">
            <a:extLst>
              <a:ext uri="{FF2B5EF4-FFF2-40B4-BE49-F238E27FC236}">
                <a16:creationId xmlns:a16="http://schemas.microsoft.com/office/drawing/2014/main" id="{2C8848B0-09AB-4F2A-913B-E399ED43C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9434" y="3012698"/>
            <a:ext cx="2082292" cy="20822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D3E2EC-E059-4BC0-9437-072C6172F621}"/>
              </a:ext>
            </a:extLst>
          </p:cNvPr>
          <p:cNvSpPr txBox="1"/>
          <p:nvPr/>
        </p:nvSpPr>
        <p:spPr>
          <a:xfrm>
            <a:off x="4594139" y="5028692"/>
            <a:ext cx="85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Critical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4593F-F92C-45CA-82FF-C828FA18022A}"/>
              </a:ext>
            </a:extLst>
          </p:cNvPr>
          <p:cNvSpPr txBox="1"/>
          <p:nvPr/>
        </p:nvSpPr>
        <p:spPr>
          <a:xfrm>
            <a:off x="7394774" y="5028692"/>
            <a:ext cx="64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3F50A4-9884-4586-AF53-48F131EF099B}"/>
              </a:ext>
            </a:extLst>
          </p:cNvPr>
          <p:cNvSpPr txBox="1"/>
          <p:nvPr/>
        </p:nvSpPr>
        <p:spPr>
          <a:xfrm>
            <a:off x="9861694" y="5028692"/>
            <a:ext cx="103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2390180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8E53-92C3-4D4A-8CDB-82115976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79" y="550913"/>
            <a:ext cx="3084844" cy="1961086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Target 1 Attack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FD3C-85F9-4D6C-8121-4CE138830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85246"/>
            <a:ext cx="3005462" cy="3189665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With the revealed root password a MYSQL connection could be made</a:t>
            </a:r>
            <a:endParaRPr lang="en-GB" sz="1800" dirty="0">
              <a:solidFill>
                <a:srgbClr val="FFFFFF"/>
              </a:solidFill>
            </a:endParaRPr>
          </a:p>
          <a:p>
            <a:endParaRPr lang="en-AU" sz="1800" dirty="0">
              <a:solidFill>
                <a:srgbClr val="FFFFFF"/>
              </a:solidFill>
            </a:endParaRPr>
          </a:p>
          <a:p>
            <a:endParaRPr lang="en-AU" sz="18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0C9B2-579C-4E7F-B4E2-E6C805A4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46838"/>
            <a:ext cx="59418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Final Engagement - Attack Defence and Analysis of a vulnerable network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3AF3-A9D3-4947-BC7A-9BD29690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6B360D7-0992-4F82-AB63-4CD83A93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84" y="1143241"/>
            <a:ext cx="8349807" cy="45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96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FD73-3406-4FC8-9ECA-DA6623D1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9" y="562025"/>
            <a:ext cx="3084844" cy="1961086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Target 1 Attack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F281-8391-4058-A9E8-E196428E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46307"/>
            <a:ext cx="3005462" cy="3189665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FFFFFF"/>
                </a:solidFill>
              </a:rPr>
              <a:t>The user account password hashes could then be exposed</a:t>
            </a:r>
            <a:endParaRPr lang="en-AU" sz="18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664FE-52A7-476D-99B7-961E78B39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46838"/>
            <a:ext cx="59418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Final Engagement - Attack Defence and Analysis of a vulnerable network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606C5-CDA3-45C5-9AE1-256AB4C3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A331C8-C9BE-4BC3-9CFB-52E8C9FA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84" y="718695"/>
            <a:ext cx="8341607" cy="55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46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452B-A138-48C2-9C06-CAEFFC64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36" y="624747"/>
            <a:ext cx="3084844" cy="1961086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Target 1 Attack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BAEC8-0E2D-42BB-A5A0-2650CC229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Using john the ripper it was possible to crack Steven’s password – pink84</a:t>
            </a:r>
          </a:p>
          <a:p>
            <a:endParaRPr lang="en-AU" sz="18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DFE67-17BB-4457-B781-83DBD88C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46838"/>
            <a:ext cx="59418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Final Engagement - Attack Defence and Analysis of a vulnerable network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0FE83-C849-4AB7-916F-5CFBEA31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170CA29-EE51-4874-B16E-57B2BCE4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24" y="2192317"/>
            <a:ext cx="8403450" cy="20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09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16E7-2ABC-47AC-A804-50427315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" y="556593"/>
            <a:ext cx="3084844" cy="1961086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Target 1 Attack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8194-8694-4D25-917B-144247C5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59897"/>
            <a:ext cx="3005462" cy="3189665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An </a:t>
            </a:r>
            <a:r>
              <a:rPr lang="en-AU" sz="1800" dirty="0" err="1">
                <a:solidFill>
                  <a:srgbClr val="FFFFFF"/>
                </a:solidFill>
              </a:rPr>
              <a:t>ssh</a:t>
            </a:r>
            <a:r>
              <a:rPr lang="en-AU" sz="1800" dirty="0">
                <a:solidFill>
                  <a:srgbClr val="FFFFFF"/>
                </a:solidFill>
              </a:rPr>
              <a:t> connection using stevens credentials was then 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C49BD-3335-4A27-879D-E4BB824AC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46838"/>
            <a:ext cx="59418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Final Engagement - Attack Defence and Analysis of a vulnerable network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4A37F-2FEA-4997-A2C7-97C7A2B0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4884AD-0B82-4452-A63D-D13E954E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390" y="1711111"/>
            <a:ext cx="8589441" cy="343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65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F419-22A3-4AEE-9ECB-64792712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990"/>
            <a:ext cx="3084844" cy="1961086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Target 1 Attack (cont.)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68F5AA8-91C0-4FBD-BD78-9BAC45C1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65577"/>
            <a:ext cx="3005462" cy="3189665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FFFFFF"/>
                </a:solidFill>
              </a:rPr>
              <a:t>Escalation to root account was completed using a </a:t>
            </a:r>
            <a:r>
              <a:rPr lang="en-GB" sz="1800" dirty="0" err="1">
                <a:solidFill>
                  <a:srgbClr val="FFFFFF"/>
                </a:solidFill>
              </a:rPr>
              <a:t>sudo</a:t>
            </a:r>
            <a:r>
              <a:rPr lang="en-GB" sz="1800" dirty="0">
                <a:solidFill>
                  <a:srgbClr val="FFFFFF"/>
                </a:solidFill>
              </a:rPr>
              <a:t> python hack.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EC710-D872-44D5-A17E-DA31561D1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46838"/>
            <a:ext cx="59418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Final Engagement - Attack Defence and Analysis of a vulnerable network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9443F-01D7-4DF8-BF28-CEFB3EBF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E2E0161-5FD3-4B28-9281-B0310F1D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525" y="854351"/>
            <a:ext cx="8372840" cy="51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00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DB3D-E4CF-4878-B880-09C2EEF4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3761"/>
            <a:ext cx="2816852" cy="1923143"/>
          </a:xfrm>
        </p:spPr>
        <p:txBody>
          <a:bodyPr anchor="t" anchorCtr="0"/>
          <a:lstStyle/>
          <a:p>
            <a:r>
              <a:rPr lang="en-AU" dirty="0"/>
              <a:t>Target 2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EC69-C2C5-465F-90AC-31A6651E8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36845"/>
            <a:ext cx="3133875" cy="3328634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Target 2 was compromised by using a vulnerability to command injection attacks to open a reverse shell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277F-62B8-4B9C-832B-83176B6DF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01DBA-25FD-419D-9B81-4BE17A56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9ABD0-A73D-4AE1-AB07-19B93001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36" y="1139371"/>
            <a:ext cx="8799068" cy="628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B0E694-55AE-408D-B71B-B1E1D14F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82" y="1871570"/>
            <a:ext cx="7008376" cy="41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4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4404-AF9C-4435-B1B7-90682463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1222"/>
            <a:ext cx="2700738" cy="1408906"/>
          </a:xfrm>
        </p:spPr>
        <p:txBody>
          <a:bodyPr anchor="t" anchorCtr="0"/>
          <a:lstStyle/>
          <a:p>
            <a:r>
              <a:rPr lang="en-AU" dirty="0"/>
              <a:t>Target 2 Attack (cont.)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8BCDDC6D-18C4-4189-A0B7-299198C32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185" y="891406"/>
            <a:ext cx="8236009" cy="488730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2B49D-9AB2-4C06-88FE-0E99AC44E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B47FC-F853-4E32-B23F-62768E842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818F8-34D0-4C53-B1E1-D577323AC452}"/>
              </a:ext>
            </a:extLst>
          </p:cNvPr>
          <p:cNvSpPr txBox="1"/>
          <p:nvPr/>
        </p:nvSpPr>
        <p:spPr>
          <a:xfrm>
            <a:off x="83403" y="2998220"/>
            <a:ext cx="2533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As with Target 1 MYSQL credentials were available and a connection could be made</a:t>
            </a:r>
          </a:p>
        </p:txBody>
      </p:sp>
    </p:spTree>
    <p:extLst>
      <p:ext uri="{BB962C8B-B14F-4D97-AF65-F5344CB8AC3E}">
        <p14:creationId xmlns:p14="http://schemas.microsoft.com/office/powerpoint/2010/main" val="3247184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116F-9484-4682-84D3-9E728BA4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516131"/>
            <a:ext cx="2737024" cy="1880620"/>
          </a:xfrm>
        </p:spPr>
        <p:txBody>
          <a:bodyPr/>
          <a:lstStyle/>
          <a:p>
            <a:r>
              <a:rPr lang="en-AU" dirty="0"/>
              <a:t>Target 2 Attack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0E77B-AF2B-4126-A42B-655967F52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83" y="2475581"/>
            <a:ext cx="2947481" cy="2769834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Password hashes were visible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42208-EE42-4B5E-9292-D0DAE085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35AE2-FD00-404E-A455-E53163D9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3AECA43-ACB3-438E-82B3-46931FB5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94" y="2475581"/>
            <a:ext cx="8395454" cy="19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79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B01C-CFDA-424C-BC29-479FA791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3" y="784328"/>
            <a:ext cx="2773310" cy="1350849"/>
          </a:xfrm>
        </p:spPr>
        <p:txBody>
          <a:bodyPr/>
          <a:lstStyle/>
          <a:p>
            <a:r>
              <a:rPr lang="en-AU" dirty="0"/>
              <a:t>Target 2 Attack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C3CB3-A21C-465A-A30C-1B90F52E9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3" y="2320709"/>
            <a:ext cx="2364618" cy="3103662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John the ripper was able to crack user 2 steven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EE5D6-56F2-49A9-AE07-6E3959DB8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47061-9F70-48D2-ADD6-AFDECC5D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FFADA4A0-D544-4FEF-9621-934D75E9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051" y="2443961"/>
            <a:ext cx="8687842" cy="19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43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65F7-11C4-427A-AD69-13BD4037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7246"/>
            <a:ext cx="2795081" cy="1693197"/>
          </a:xfrm>
        </p:spPr>
        <p:txBody>
          <a:bodyPr/>
          <a:lstStyle/>
          <a:p>
            <a:r>
              <a:rPr lang="en-AU" dirty="0"/>
              <a:t>Target 2 Attack (cont.)</a:t>
            </a:r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ED10C5-CB14-4377-920B-D56D27DB0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543" y="764694"/>
            <a:ext cx="7654892" cy="53893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DA238-EBCD-4E39-818D-07833CF1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69E51-01FE-42C9-9116-AAE03559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816B8-BF4F-47BF-A917-66DC489631ED}"/>
              </a:ext>
            </a:extLst>
          </p:cNvPr>
          <p:cNvSpPr txBox="1"/>
          <p:nvPr/>
        </p:nvSpPr>
        <p:spPr>
          <a:xfrm>
            <a:off x="0" y="3015817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Navigating to the /vendor folder showed </a:t>
            </a:r>
            <a:r>
              <a:rPr lang="en-AU" dirty="0" err="1">
                <a:solidFill>
                  <a:schemeClr val="bg1"/>
                </a:solidFill>
              </a:rPr>
              <a:t>phpmailer</a:t>
            </a:r>
            <a:r>
              <a:rPr lang="en-AU" dirty="0">
                <a:solidFill>
                  <a:schemeClr val="bg1"/>
                </a:solidFill>
              </a:rPr>
              <a:t>. The /VERSION folder shows version 5.2.16</a:t>
            </a:r>
          </a:p>
        </p:txBody>
      </p:sp>
    </p:spTree>
    <p:extLst>
      <p:ext uri="{BB962C8B-B14F-4D97-AF65-F5344CB8AC3E}">
        <p14:creationId xmlns:p14="http://schemas.microsoft.com/office/powerpoint/2010/main" val="73227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E68C18-ED67-4FB8-A89D-5D4DF06D5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AU" sz="3200" b="1" dirty="0"/>
              <a:t>Network topology</a:t>
            </a:r>
          </a:p>
          <a:p>
            <a:r>
              <a:rPr lang="en-AU" sz="3200" b="1" dirty="0"/>
              <a:t>Reconnaissance</a:t>
            </a:r>
          </a:p>
          <a:p>
            <a:r>
              <a:rPr lang="en-AU" sz="3200" b="1" dirty="0"/>
              <a:t>Access, Exploration and Exploitation</a:t>
            </a:r>
          </a:p>
          <a:p>
            <a:r>
              <a:rPr lang="en-AU" sz="3200" b="1" dirty="0"/>
              <a:t>Vulnerabilities, Mitigation and Hardening</a:t>
            </a:r>
          </a:p>
          <a:p>
            <a:r>
              <a:rPr lang="en-AU" sz="3200" b="1" dirty="0"/>
              <a:t>Wireshark Network Analysis</a:t>
            </a:r>
          </a:p>
          <a:p>
            <a:endParaRPr lang="en-AU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5A86-E331-4511-B3C6-3BF3D135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Final Engagement - Attack Defence and Analysis of a vulnerable network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63B39-74BF-4462-B911-6855B313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970C-F62F-4497-A2AC-617F47CF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19580"/>
            <a:ext cx="2700422" cy="1954454"/>
          </a:xfrm>
        </p:spPr>
        <p:txBody>
          <a:bodyPr/>
          <a:lstStyle/>
          <a:p>
            <a:r>
              <a:rPr lang="en-AU" dirty="0"/>
              <a:t>Target 2 Attack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7E32-C50F-4514-AA24-8C3805804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74034"/>
            <a:ext cx="2700423" cy="2861021"/>
          </a:xfrm>
        </p:spPr>
        <p:txBody>
          <a:bodyPr/>
          <a:lstStyle/>
          <a:p>
            <a:r>
              <a:rPr lang="en-AU" dirty="0" err="1">
                <a:solidFill>
                  <a:schemeClr val="bg1"/>
                </a:solidFill>
              </a:rPr>
              <a:t>Searchsploit</a:t>
            </a:r>
            <a:r>
              <a:rPr lang="en-AU" dirty="0">
                <a:solidFill>
                  <a:schemeClr val="bg1"/>
                </a:solidFill>
              </a:rPr>
              <a:t> exposed a number of vulnerabilities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9B4A9-2BDF-43CE-8082-47FAC7DE6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27931-9882-4F8E-96B5-24FA5499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 descr="A picture containing text, electronics, screenshot, computer&#10;&#10;Description automatically generated">
            <a:extLst>
              <a:ext uri="{FF2B5EF4-FFF2-40B4-BE49-F238E27FC236}">
                <a16:creationId xmlns:a16="http://schemas.microsoft.com/office/drawing/2014/main" id="{5E3817D4-4B66-4B4B-9855-51FEE450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209" y="2309467"/>
            <a:ext cx="8605872" cy="22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97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84B5-C578-4FCE-9B61-99266724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Vulnerabilities, Mitigation and Hardening</a:t>
            </a:r>
          </a:p>
        </p:txBody>
      </p:sp>
      <p:pic>
        <p:nvPicPr>
          <p:cNvPr id="7" name="Content Placeholder 6" descr="CPU with binary numbers and blueprint">
            <a:extLst>
              <a:ext uri="{FF2B5EF4-FFF2-40B4-BE49-F238E27FC236}">
                <a16:creationId xmlns:a16="http://schemas.microsoft.com/office/drawing/2014/main" id="{43552284-A6BE-494A-82D5-1B4A86792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765" y="1013809"/>
            <a:ext cx="8055149" cy="48212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5A6F2-6EF0-40F3-B7AB-18029921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0E634-867B-4117-8791-622D2815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9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39C0-0F67-4C54-B2E1-F6ED5994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SSH version 6.7p1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DF70-3A6C-4533-B881-FBD45B528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21501"/>
            <a:ext cx="7315200" cy="6134849"/>
          </a:xfrm>
        </p:spPr>
        <p:txBody>
          <a:bodyPr/>
          <a:lstStyle/>
          <a:p>
            <a:pPr marL="0" indent="0">
              <a:buNone/>
            </a:pPr>
            <a:r>
              <a:rPr lang="en-GB" sz="1200" b="1" dirty="0"/>
              <a:t>CVE-2016-6210: </a:t>
            </a:r>
            <a:r>
              <a:rPr lang="en-GB" sz="1200" dirty="0" err="1"/>
              <a:t>sshd</a:t>
            </a:r>
            <a:r>
              <a:rPr lang="en-GB" sz="1200" dirty="0"/>
              <a:t> in OpenSSH before 7.3, when SHA256 or SHA512 are used for user password hashing, uses BLOWFISH hashing on a static password when the username does not exist, which allows remote attackers to enumerate users by leveraging the timing difference between responses when a large password is provided.</a:t>
            </a:r>
          </a:p>
          <a:p>
            <a:pPr marL="0" indent="0">
              <a:buNone/>
            </a:pPr>
            <a:r>
              <a:rPr lang="en-GB" sz="1200" b="1" dirty="0"/>
              <a:t>CVSS Rating: </a:t>
            </a:r>
            <a:r>
              <a:rPr lang="en-GB" sz="1200" b="1" dirty="0">
                <a:solidFill>
                  <a:schemeClr val="accent2"/>
                </a:solidFill>
              </a:rPr>
              <a:t>5.9 Medium</a:t>
            </a:r>
            <a:endParaRPr lang="en-GB" sz="1200" b="1" dirty="0"/>
          </a:p>
          <a:p>
            <a:pPr marL="0" indent="0">
              <a:buNone/>
            </a:pPr>
            <a:r>
              <a:rPr lang="en-GB" sz="1200" b="1" dirty="0"/>
              <a:t>Mitigation: </a:t>
            </a:r>
            <a:r>
              <a:rPr lang="en-GB" sz="1200" dirty="0"/>
              <a:t>Upgrade OpenSSH to version 7.3 or later</a:t>
            </a:r>
          </a:p>
          <a:p>
            <a:pPr marL="0" indent="0">
              <a:buNone/>
            </a:pPr>
            <a:r>
              <a:rPr lang="en-GB" sz="1200" b="1" dirty="0"/>
              <a:t>CVE-2016-6515: </a:t>
            </a:r>
            <a:r>
              <a:rPr lang="en-GB" sz="1200" dirty="0"/>
              <a:t>The </a:t>
            </a:r>
            <a:r>
              <a:rPr lang="en-GB" sz="1200" dirty="0" err="1"/>
              <a:t>auth_password</a:t>
            </a:r>
            <a:r>
              <a:rPr lang="en-GB" sz="1200" dirty="0"/>
              <a:t> function in auth-</a:t>
            </a:r>
            <a:r>
              <a:rPr lang="en-GB" sz="1200" dirty="0" err="1"/>
              <a:t>passwd.c</a:t>
            </a:r>
            <a:r>
              <a:rPr lang="en-GB" sz="1200" dirty="0"/>
              <a:t> in </a:t>
            </a:r>
            <a:r>
              <a:rPr lang="en-GB" sz="1200" dirty="0" err="1"/>
              <a:t>sshd</a:t>
            </a:r>
            <a:r>
              <a:rPr lang="en-GB" sz="1200" dirty="0"/>
              <a:t> in OpenSSH before 7.3 does not limit password lengths for password authentication, which allows remote attackers to cause a denial of service (crypt CPU consumption) via a long string.</a:t>
            </a:r>
          </a:p>
          <a:p>
            <a:pPr marL="0" indent="0">
              <a:buNone/>
            </a:pPr>
            <a:r>
              <a:rPr lang="en-GB" sz="1200" b="1" dirty="0"/>
              <a:t>CVSS Rating</a:t>
            </a:r>
            <a:r>
              <a:rPr lang="en-GB" sz="1200" dirty="0"/>
              <a:t>: </a:t>
            </a:r>
            <a:r>
              <a:rPr lang="en-GB" sz="1200" b="1" dirty="0">
                <a:solidFill>
                  <a:srgbClr val="FF0000"/>
                </a:solidFill>
              </a:rPr>
              <a:t>7.5 High</a:t>
            </a:r>
          </a:p>
          <a:p>
            <a:pPr marL="0" indent="0">
              <a:buNone/>
            </a:pPr>
            <a:r>
              <a:rPr lang="en-GB" sz="1200" b="1" dirty="0"/>
              <a:t>Mitigation: </a:t>
            </a:r>
            <a:r>
              <a:rPr lang="en-GB" sz="1200" dirty="0"/>
              <a:t>Upgrade OpenSSH to version 7.3 or later</a:t>
            </a:r>
          </a:p>
          <a:p>
            <a:pPr marL="0" indent="0">
              <a:buNone/>
            </a:pPr>
            <a:r>
              <a:rPr lang="en-GB" sz="1200" b="1" dirty="0"/>
              <a:t>CVE-2015-8325: </a:t>
            </a:r>
            <a:r>
              <a:rPr lang="en-GB" sz="1200" dirty="0"/>
              <a:t>The </a:t>
            </a:r>
            <a:r>
              <a:rPr lang="en-GB" sz="1200" dirty="0" err="1"/>
              <a:t>do_setup_env</a:t>
            </a:r>
            <a:r>
              <a:rPr lang="en-GB" sz="1200" dirty="0"/>
              <a:t> function in </a:t>
            </a:r>
            <a:r>
              <a:rPr lang="en-GB" sz="1200" dirty="0" err="1"/>
              <a:t>session.c</a:t>
            </a:r>
            <a:r>
              <a:rPr lang="en-GB" sz="1200" dirty="0"/>
              <a:t> in </a:t>
            </a:r>
            <a:r>
              <a:rPr lang="en-GB" sz="1200" dirty="0" err="1"/>
              <a:t>sshd</a:t>
            </a:r>
            <a:r>
              <a:rPr lang="en-GB" sz="1200" dirty="0"/>
              <a:t> in OpenSSH through 7.2p2, when the </a:t>
            </a:r>
            <a:r>
              <a:rPr lang="en-GB" sz="1200" dirty="0" err="1"/>
              <a:t>UseLogin</a:t>
            </a:r>
            <a:r>
              <a:rPr lang="en-GB" sz="1200" dirty="0"/>
              <a:t> feature is enabled and PAM is configured to read .</a:t>
            </a:r>
            <a:r>
              <a:rPr lang="en-GB" sz="1200" dirty="0" err="1"/>
              <a:t>pam_environment</a:t>
            </a:r>
            <a:r>
              <a:rPr lang="en-GB" sz="1200" dirty="0"/>
              <a:t> files in user home directories, allows local users to gain privileges by triggering a crafted environment for the /bin/login program, as demonstrated by an LD_PRELOAD environment variable.</a:t>
            </a:r>
          </a:p>
          <a:p>
            <a:pPr marL="0" indent="0">
              <a:buNone/>
            </a:pPr>
            <a:r>
              <a:rPr lang="en-GB" sz="1200" b="1" dirty="0"/>
              <a:t>CVSS Rating: </a:t>
            </a:r>
            <a:r>
              <a:rPr lang="en-GB" sz="1200" b="1" dirty="0">
                <a:solidFill>
                  <a:srgbClr val="FF0000"/>
                </a:solidFill>
              </a:rPr>
              <a:t>7.8 High</a:t>
            </a:r>
          </a:p>
          <a:p>
            <a:pPr marL="0" indent="0">
              <a:buNone/>
            </a:pPr>
            <a:r>
              <a:rPr lang="en-GB" sz="1200" b="1" dirty="0"/>
              <a:t>Mitigation: </a:t>
            </a:r>
            <a:r>
              <a:rPr lang="en-GB" sz="1200" dirty="0"/>
              <a:t>Upgrade OpenSSH to version 7.3 or later</a:t>
            </a:r>
          </a:p>
          <a:p>
            <a:pPr marL="0" indent="0">
              <a:buNone/>
            </a:pPr>
            <a:r>
              <a:rPr lang="en-GB" sz="1200" b="1" dirty="0"/>
              <a:t>CVE-2015-5600: </a:t>
            </a:r>
            <a:r>
              <a:rPr lang="en-GB" sz="1200" dirty="0"/>
              <a:t>The </a:t>
            </a:r>
            <a:r>
              <a:rPr lang="en-GB" sz="1200" dirty="0" err="1"/>
              <a:t>kbdint_next_device</a:t>
            </a:r>
            <a:r>
              <a:rPr lang="en-GB" sz="1200" dirty="0"/>
              <a:t> function in auth2-chall.c in </a:t>
            </a:r>
            <a:r>
              <a:rPr lang="en-GB" sz="1200" dirty="0" err="1"/>
              <a:t>sshd</a:t>
            </a:r>
            <a:r>
              <a:rPr lang="en-GB" sz="1200" dirty="0"/>
              <a:t> in OpenSSH through 6.9 does not properly restrict the processing of keyboard-interactive devices within a single connection, which makes it easier for remote attackers to conduct brute-force attacks or cause a denial of service (CPU consumption) via a long and duplicative list in the </a:t>
            </a:r>
            <a:r>
              <a:rPr lang="en-GB" sz="1200" dirty="0" err="1"/>
              <a:t>ssh</a:t>
            </a:r>
            <a:r>
              <a:rPr lang="en-GB" sz="1200" dirty="0"/>
              <a:t> -</a:t>
            </a:r>
            <a:r>
              <a:rPr lang="en-GB" sz="1200" dirty="0" err="1"/>
              <a:t>oKbdInteractiveDevices</a:t>
            </a:r>
            <a:r>
              <a:rPr lang="en-GB" sz="1200" dirty="0"/>
              <a:t> option, as demonstrated by a modified client that provides a different password for each pam element on this list.</a:t>
            </a:r>
          </a:p>
          <a:p>
            <a:pPr marL="0" indent="0">
              <a:buNone/>
            </a:pPr>
            <a:r>
              <a:rPr lang="en-GB" sz="1200" b="1" dirty="0"/>
              <a:t>CVSS Rating: N/A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Mitigation: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Upgrade OpenSSH to version 7.3 or later</a:t>
            </a:r>
          </a:p>
          <a:p>
            <a:pPr marL="0" indent="0">
              <a:buNone/>
            </a:pPr>
            <a:endParaRPr lang="en-AU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2C9F9-CCDC-404B-9E80-D4B3ACFE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BD2AD-9FB5-4B7A-BDF2-C2312D82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285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39C0-0F67-4C54-B2E1-F6ED5994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SSH General Hardening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DF70-3A6C-4533-B881-FBD45B528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21501"/>
            <a:ext cx="7315200" cy="6134849"/>
          </a:xfrm>
        </p:spPr>
        <p:txBody>
          <a:bodyPr/>
          <a:lstStyle/>
          <a:p>
            <a:r>
              <a:rPr lang="en-AU" sz="1800" dirty="0"/>
              <a:t>Set Idle timeout interval</a:t>
            </a:r>
          </a:p>
          <a:p>
            <a:r>
              <a:rPr lang="en-AU" sz="1800" dirty="0"/>
              <a:t>Disable empty passwords</a:t>
            </a:r>
          </a:p>
          <a:p>
            <a:r>
              <a:rPr lang="en-AU" sz="1800" dirty="0"/>
              <a:t>Disable X11 forwarding</a:t>
            </a:r>
          </a:p>
          <a:p>
            <a:r>
              <a:rPr lang="en-AU" sz="1800" dirty="0"/>
              <a:t>Limit max authentication attempts</a:t>
            </a:r>
          </a:p>
          <a:p>
            <a:r>
              <a:rPr lang="en-AU" sz="1800" dirty="0"/>
              <a:t>Disable Root Login</a:t>
            </a:r>
          </a:p>
          <a:p>
            <a:r>
              <a:rPr lang="en-GB" sz="1800" dirty="0"/>
              <a:t>Strong passwords/passphrase for </a:t>
            </a:r>
            <a:r>
              <a:rPr lang="en-GB" sz="1800" dirty="0" err="1"/>
              <a:t>ssh</a:t>
            </a:r>
            <a:r>
              <a:rPr lang="en-GB" sz="1800" dirty="0"/>
              <a:t> users and keys</a:t>
            </a:r>
          </a:p>
          <a:p>
            <a:r>
              <a:rPr lang="en-AU" sz="1800" dirty="0"/>
              <a:t>Keep SSH updated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2C9F9-CCDC-404B-9E80-D4B3ACFE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BD2AD-9FB5-4B7A-BDF2-C2312D82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61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C8CE-4CE4-4D11-83C2-99962F31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78" y="947772"/>
            <a:ext cx="2947482" cy="4601183"/>
          </a:xfrm>
        </p:spPr>
        <p:txBody>
          <a:bodyPr/>
          <a:lstStyle/>
          <a:p>
            <a:r>
              <a:rPr lang="en-AU" dirty="0"/>
              <a:t>Apache version 2.4.10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6CA1-F3F0-4CAE-B9E9-02DE6748E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600" y="829207"/>
            <a:ext cx="7315200" cy="5666696"/>
          </a:xfrm>
        </p:spPr>
        <p:txBody>
          <a:bodyPr/>
          <a:lstStyle/>
          <a:p>
            <a:pPr marL="0" indent="0">
              <a:buNone/>
            </a:pP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CVE-2017-7679: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In Apache httpd 2.2.x before 2.2.33 and 2.4.x before 2.4.26,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mod_mime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can read one byte past the end of a buffer when sending a malicious Content-Type response header.</a:t>
            </a:r>
          </a:p>
          <a:p>
            <a:pPr marL="0" indent="0">
              <a:buNone/>
            </a:pPr>
            <a:r>
              <a:rPr kumimoji="0" lang="en-GB" sz="1200" b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Rating</a:t>
            </a:r>
            <a:r>
              <a:rPr lang="en-GB" sz="1200" b="1" dirty="0">
                <a:solidFill>
                  <a:srgbClr val="333333"/>
                </a:solidFill>
                <a:latin typeface="Source Sans Pro" panose="020B0503030403020204" pitchFamily="34" charset="0"/>
              </a:rPr>
              <a:t>: </a:t>
            </a:r>
            <a:r>
              <a:rPr lang="en-GB" sz="12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9.8 CRITICAL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Mitigation: </a:t>
            </a:r>
            <a:r>
              <a:rPr lang="en-GB" sz="1200" dirty="0">
                <a:solidFill>
                  <a:srgbClr val="333333"/>
                </a:solidFill>
                <a:latin typeface="Source Sans Pro" panose="020B0503030403020204" pitchFamily="34" charset="0"/>
              </a:rPr>
              <a:t>Upgrade Apache to version </a:t>
            </a:r>
            <a:r>
              <a:rPr lang="en-AU" sz="1200" dirty="0">
                <a:solidFill>
                  <a:srgbClr val="333333"/>
                </a:solidFill>
                <a:latin typeface="Source Sans Pro" panose="020B0503030403020204" pitchFamily="34" charset="0"/>
              </a:rPr>
              <a:t>2.4.26 or later</a:t>
            </a:r>
          </a:p>
          <a:p>
            <a:pPr marL="0" indent="0">
              <a:buNone/>
            </a:pP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CVE-2017-7668: </a:t>
            </a:r>
            <a:r>
              <a:rPr lang="en-GB" sz="1200" dirty="0">
                <a:solidFill>
                  <a:srgbClr val="333333"/>
                </a:solidFill>
                <a:latin typeface="Source Sans Pro" panose="020B0503030403020204" pitchFamily="34" charset="0"/>
              </a:rPr>
              <a:t>The HTTP strict parsing changes added in Apache httpd 2.2.32 and 2.4.24 introduced a bug in token list parsing, which allows </a:t>
            </a:r>
            <a:r>
              <a:rPr lang="en-GB" sz="1200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ap_find_token</a:t>
            </a:r>
            <a:r>
              <a:rPr lang="en-GB" sz="1200" dirty="0">
                <a:solidFill>
                  <a:srgbClr val="333333"/>
                </a:solidFill>
                <a:latin typeface="Source Sans Pro" panose="020B0503030403020204" pitchFamily="34" charset="0"/>
              </a:rPr>
              <a:t>() to search past the end of its input string. By maliciously crafting a sequence of request headers, an attacker may be able to cause a segmentation fault, or to force </a:t>
            </a:r>
            <a:r>
              <a:rPr lang="en-GB" sz="1200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ap_find_token</a:t>
            </a:r>
            <a:r>
              <a:rPr lang="en-GB" sz="1200" dirty="0">
                <a:solidFill>
                  <a:srgbClr val="333333"/>
                </a:solidFill>
                <a:latin typeface="Source Sans Pro" panose="020B0503030403020204" pitchFamily="34" charset="0"/>
              </a:rPr>
              <a:t>() to return an incorrect value.</a:t>
            </a:r>
            <a:endParaRPr lang="en-AU" sz="1200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Rating: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9.8 CRITICAL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Mitigation: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Upgrade Apache to version </a:t>
            </a: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2.4.26 or later</a:t>
            </a:r>
          </a:p>
          <a:p>
            <a:pPr marL="0" indent="0">
              <a:buNone/>
            </a:pP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CVE-2017-3169: </a:t>
            </a:r>
            <a:r>
              <a:rPr lang="en-GB" sz="1200" dirty="0">
                <a:solidFill>
                  <a:srgbClr val="333333"/>
                </a:solidFill>
                <a:latin typeface="Source Sans Pro" panose="020B0503030403020204" pitchFamily="34" charset="0"/>
              </a:rPr>
              <a:t>In Apache httpd 2.2.x before 2.2.33 and 2.4.x before 2.4.26, </a:t>
            </a:r>
            <a:r>
              <a:rPr lang="en-GB" sz="1200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mod_ssl</a:t>
            </a:r>
            <a:r>
              <a:rPr lang="en-GB" sz="1200" dirty="0">
                <a:solidFill>
                  <a:srgbClr val="333333"/>
                </a:solidFill>
                <a:latin typeface="Source Sans Pro" panose="020B0503030403020204" pitchFamily="34" charset="0"/>
              </a:rPr>
              <a:t> may dereference a NULL pointer when third-party modules call </a:t>
            </a:r>
            <a:r>
              <a:rPr lang="en-GB" sz="1200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ap_hook_process_connection</a:t>
            </a:r>
            <a:r>
              <a:rPr lang="en-GB" sz="1200" dirty="0">
                <a:solidFill>
                  <a:srgbClr val="333333"/>
                </a:solidFill>
                <a:latin typeface="Source Sans Pro" panose="020B0503030403020204" pitchFamily="34" charset="0"/>
              </a:rPr>
              <a:t>() during an HTTP request to an HTTPS port.</a:t>
            </a:r>
            <a:endParaRPr lang="en-AU" sz="1200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Rating: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9.8 CRITICAL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Mitigation: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Upgrade Apache to version </a:t>
            </a: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2.4.26 or later</a:t>
            </a:r>
          </a:p>
          <a:p>
            <a:pPr marL="0" indent="0">
              <a:buNone/>
            </a:pP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CVE-2017-3167: </a:t>
            </a:r>
            <a:r>
              <a:rPr lang="en-GB" sz="1200" dirty="0">
                <a:solidFill>
                  <a:srgbClr val="333333"/>
                </a:solidFill>
                <a:latin typeface="Source Sans Pro" panose="020B0503030403020204" pitchFamily="34" charset="0"/>
              </a:rPr>
              <a:t>In Apache httpd 2.2.x before 2.2.33 and 2.4.x before 2.4.26, use of the </a:t>
            </a:r>
            <a:r>
              <a:rPr lang="en-GB" sz="1200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ap_get_basic_auth_pw</a:t>
            </a:r>
            <a:r>
              <a:rPr lang="en-GB" sz="1200" dirty="0">
                <a:solidFill>
                  <a:srgbClr val="333333"/>
                </a:solidFill>
                <a:latin typeface="Source Sans Pro" panose="020B0503030403020204" pitchFamily="34" charset="0"/>
              </a:rPr>
              <a:t>() by third-party modules outside of the authentication phase may lead to authentication requirements being bypassed.</a:t>
            </a:r>
            <a:endParaRPr lang="en-AU" sz="1200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Rating: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9.8 CRITICAL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Mitigation: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Upgrade Apache to version </a:t>
            </a: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2.4.26 or later</a:t>
            </a:r>
          </a:p>
          <a:p>
            <a:pPr marL="0" indent="0">
              <a:buNone/>
            </a:pPr>
            <a:endParaRPr lang="en-AU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8DAC-CC4A-4B11-97A0-C14AEAF4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A16CE-E57C-43AD-B8E9-1700065A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0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1833-FE7E-4F5A-B236-52FA6533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Apache General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BB46-C861-49E7-8BBF-EDB5C8B05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Disable the server-info Directive</a:t>
            </a:r>
          </a:p>
          <a:p>
            <a:r>
              <a:rPr lang="en-AU" dirty="0"/>
              <a:t>Disable Directory Listing</a:t>
            </a:r>
          </a:p>
          <a:p>
            <a:r>
              <a:rPr lang="en-GB" dirty="0"/>
              <a:t>Use An Appropriate User and Group</a:t>
            </a:r>
          </a:p>
          <a:p>
            <a:r>
              <a:rPr lang="en-GB" dirty="0"/>
              <a:t>Change default passwords/use strong complex passwords</a:t>
            </a:r>
            <a:endParaRPr lang="en-AU" dirty="0"/>
          </a:p>
          <a:p>
            <a:r>
              <a:rPr lang="en-GB" dirty="0"/>
              <a:t>Enable Only the Required Modules</a:t>
            </a:r>
          </a:p>
          <a:p>
            <a:r>
              <a:rPr lang="en-AU" dirty="0"/>
              <a:t>Restrict Unwanted Services</a:t>
            </a:r>
          </a:p>
          <a:p>
            <a:r>
              <a:rPr lang="en-AU" dirty="0"/>
              <a:t>Use a Web Application Firewall </a:t>
            </a:r>
          </a:p>
          <a:p>
            <a:r>
              <a:rPr lang="en-AU" dirty="0"/>
              <a:t>Enable Logging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2CD09-DE80-4E8A-9D50-D5886CA18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1DC8E-E1FB-4C6B-90F9-EEC86642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35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5A10-5E5B-4021-9DAE-511C94A3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Wordpress</a:t>
            </a:r>
            <a:r>
              <a:rPr lang="en-AU" dirty="0"/>
              <a:t> version 4.8.15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FF8B9-604F-46E9-806C-88F89981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999" y="864108"/>
            <a:ext cx="73152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200" b="1" dirty="0"/>
              <a:t>CVE-2020-4049: </a:t>
            </a:r>
            <a:r>
              <a:rPr lang="en-GB" sz="1200" dirty="0"/>
              <a:t>In affected versions of WordPress, when uploading themes, the name of the theme folder can be crafted in a way that could lead to JavaScript execution in /</a:t>
            </a:r>
            <a:r>
              <a:rPr lang="en-GB" sz="1200" dirty="0" err="1"/>
              <a:t>wp</a:t>
            </a:r>
            <a:r>
              <a:rPr lang="en-GB" sz="1200" dirty="0"/>
              <a:t>-admin on the themes page. This does require an admin to upload the theme, and is low severity self-XSS. This has been patched in version 5.4.2, along with all the previously affected versions via a minor release (5.3.4, 5.2.7, 5.1.6, 5.0.10, 4.9.15, 4.8.14, 4.7.18, 4.6.19, 4.5.22, 4.4.23, 4.3.24, 4.2.28, 4.1.31, 4.0.31, 3.9.32, 3.8.34, 3.7.34).</a:t>
            </a:r>
          </a:p>
          <a:p>
            <a:pPr marL="0" indent="0">
              <a:buNone/>
            </a:pPr>
            <a:r>
              <a:rPr lang="en-GB" sz="1200" b="1" dirty="0"/>
              <a:t>Rating: </a:t>
            </a:r>
            <a:r>
              <a:rPr lang="en-GB" sz="1200" b="1" dirty="0">
                <a:solidFill>
                  <a:srgbClr val="92D050"/>
                </a:solidFill>
              </a:rPr>
              <a:t>2.4 Low</a:t>
            </a:r>
          </a:p>
          <a:p>
            <a:pPr marL="0" indent="0">
              <a:buNone/>
            </a:pPr>
            <a:r>
              <a:rPr lang="en-AU" sz="1200" b="1" dirty="0"/>
              <a:t>Mitigation: </a:t>
            </a:r>
            <a:r>
              <a:rPr lang="en-AU" sz="1200" dirty="0"/>
              <a:t>Upgrade </a:t>
            </a:r>
            <a:r>
              <a:rPr lang="en-AU" sz="1200" dirty="0" err="1"/>
              <a:t>Wordpress</a:t>
            </a:r>
            <a:r>
              <a:rPr lang="en-AU" sz="1200" dirty="0"/>
              <a:t> to version 5.4.2</a:t>
            </a:r>
          </a:p>
          <a:p>
            <a:pPr marL="0" indent="0">
              <a:buNone/>
            </a:pPr>
            <a:endParaRPr lang="en-AU" sz="1200" dirty="0"/>
          </a:p>
          <a:p>
            <a:pPr marL="0" indent="0">
              <a:buNone/>
            </a:pPr>
            <a:r>
              <a:rPr lang="en-AU" sz="1200" b="1" dirty="0"/>
              <a:t>General security mitigation for </a:t>
            </a:r>
            <a:r>
              <a:rPr lang="en-AU" sz="1200" b="1" dirty="0" err="1"/>
              <a:t>wordpress</a:t>
            </a:r>
            <a:r>
              <a:rPr lang="en-AU" sz="1200" b="1" dirty="0"/>
              <a:t>:</a:t>
            </a:r>
          </a:p>
          <a:p>
            <a:r>
              <a:rPr lang="en-GB" sz="1200" dirty="0"/>
              <a:t>Disable File Editing</a:t>
            </a:r>
          </a:p>
          <a:p>
            <a:r>
              <a:rPr lang="en-GB" sz="1200" dirty="0"/>
              <a:t>Rename the administrative account</a:t>
            </a:r>
          </a:p>
          <a:p>
            <a:r>
              <a:rPr lang="en-GB" sz="1200" dirty="0"/>
              <a:t>Change the </a:t>
            </a:r>
            <a:r>
              <a:rPr lang="en-GB" sz="1200" dirty="0" err="1"/>
              <a:t>table_prefix</a:t>
            </a:r>
            <a:endParaRPr lang="en-GB" sz="1200" dirty="0"/>
          </a:p>
          <a:p>
            <a:r>
              <a:rPr lang="en-GB" sz="1200" dirty="0"/>
              <a:t>Enforce strong passwords and 2 Factor authentication</a:t>
            </a:r>
          </a:p>
          <a:p>
            <a:r>
              <a:rPr lang="en-GB" sz="1200" dirty="0"/>
              <a:t>Use SFTP encryption</a:t>
            </a:r>
          </a:p>
          <a:p>
            <a:r>
              <a:rPr lang="en-GB" sz="1200" dirty="0"/>
              <a:t>Limit file permissions</a:t>
            </a:r>
          </a:p>
          <a:p>
            <a:r>
              <a:rPr lang="en-GB" sz="1200" dirty="0"/>
              <a:t>Require an HTTPS SSL encrypted connection for administration</a:t>
            </a:r>
          </a:p>
          <a:p>
            <a:endParaRPr lang="en-GB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4447D-419A-420E-9EC2-D3227A8E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93E55-AE7D-44B5-8E03-3D4A2127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94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F22D-AA06-476C-8D26-6EF4C274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rpcbind</a:t>
            </a:r>
            <a:r>
              <a:rPr lang="en-AU" dirty="0"/>
              <a:t> Version 2-4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3A110-1D95-4038-BFC5-D2E0B0189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200" b="1" dirty="0"/>
              <a:t>CVE-2017-8779: </a:t>
            </a:r>
            <a:r>
              <a:rPr lang="en-GB" sz="1200" dirty="0" err="1"/>
              <a:t>rpcbind</a:t>
            </a:r>
            <a:r>
              <a:rPr lang="en-GB" sz="1200" dirty="0"/>
              <a:t> through 0.2.4, LIBTIRPC through 1.0.1 and 1.0.2-rc through 1.0.2-rc3, and NTIRPC through 1.4.3 do not consider the maximum RPC data size during memory allocation for XDR strings, which allows remote attackers to cause a denial of service (memory consumption with no subsequent free) via a crafted UDP packet to port 111, aka </a:t>
            </a:r>
            <a:r>
              <a:rPr lang="en-GB" sz="1200" dirty="0" err="1"/>
              <a:t>rpcbomb</a:t>
            </a:r>
            <a:r>
              <a:rPr lang="en-GB" sz="1200" dirty="0"/>
              <a:t>.</a:t>
            </a:r>
          </a:p>
          <a:p>
            <a:pPr marL="0" indent="0">
              <a:buNone/>
            </a:pPr>
            <a:r>
              <a:rPr lang="en-GB" sz="1200" b="1" dirty="0"/>
              <a:t>Rating: </a:t>
            </a:r>
            <a:r>
              <a:rPr lang="en-GB" sz="1200" b="1" dirty="0">
                <a:solidFill>
                  <a:srgbClr val="FF0000"/>
                </a:solidFill>
              </a:rPr>
              <a:t>7.5 High</a:t>
            </a:r>
          </a:p>
          <a:p>
            <a:pPr marL="0" indent="0">
              <a:buNone/>
            </a:pPr>
            <a:r>
              <a:rPr lang="en-GB" sz="1200" b="1" dirty="0"/>
              <a:t>Mitigation: </a:t>
            </a:r>
            <a:r>
              <a:rPr lang="en-GB" sz="1200" dirty="0"/>
              <a:t>upgrade </a:t>
            </a:r>
            <a:r>
              <a:rPr lang="en-GB" sz="1200" dirty="0" err="1"/>
              <a:t>rpcbind</a:t>
            </a:r>
            <a:r>
              <a:rPr lang="en-GB" sz="1200" dirty="0"/>
              <a:t> version to 2-5 or later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AU" sz="1200" b="1" dirty="0"/>
              <a:t>General security mitigation for</a:t>
            </a:r>
            <a:r>
              <a:rPr lang="en-GB" sz="1200" b="1" dirty="0"/>
              <a:t> </a:t>
            </a:r>
            <a:r>
              <a:rPr lang="en-GB" sz="1200" b="1" dirty="0" err="1"/>
              <a:t>rpcbind</a:t>
            </a:r>
            <a:endParaRPr lang="en-GB" sz="1200" b="1" dirty="0"/>
          </a:p>
          <a:p>
            <a:r>
              <a:rPr lang="en-GB" sz="1200" dirty="0"/>
              <a:t>Create a whitelist of hosts that are allowed access</a:t>
            </a:r>
            <a:endParaRPr lang="en-AU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DAAE3-B07B-4EBA-A7D6-6581B432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CBE20-4508-4005-9A3F-109062BB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67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8AC8-7E36-476C-AE24-7761857B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PHPMailer</a:t>
            </a:r>
            <a:r>
              <a:rPr lang="en-AU" dirty="0"/>
              <a:t> Version 5.2.16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A5D5F-6DAB-438E-9158-0CA555FDC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1200" b="1" dirty="0"/>
              <a:t>CVE-2018-19296: </a:t>
            </a:r>
            <a:r>
              <a:rPr lang="en-GB" sz="1200" dirty="0" err="1"/>
              <a:t>PHPMailer</a:t>
            </a:r>
            <a:r>
              <a:rPr lang="en-GB" sz="1200" dirty="0"/>
              <a:t> before 5.2.27 and 6.x </a:t>
            </a:r>
            <a:r>
              <a:rPr lang="en-GB" sz="1200" dirty="0" err="1"/>
              <a:t>beforee</a:t>
            </a:r>
            <a:r>
              <a:rPr lang="en-GB" sz="1200" dirty="0"/>
              <a:t> 6.0.6 is vulnerable to an object injection attack.</a:t>
            </a:r>
          </a:p>
          <a:p>
            <a:pPr marL="0" indent="0">
              <a:buNone/>
            </a:pPr>
            <a:r>
              <a:rPr lang="en-GB" sz="1200" b="1" dirty="0"/>
              <a:t>Rating: </a:t>
            </a:r>
            <a:r>
              <a:rPr lang="en-GB" sz="1200" b="1" dirty="0">
                <a:solidFill>
                  <a:srgbClr val="FF0000"/>
                </a:solidFill>
              </a:rPr>
              <a:t>8.8 High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/>
                </a:solidFill>
              </a:rPr>
              <a:t>Mitigation: </a:t>
            </a:r>
            <a:r>
              <a:rPr lang="en-GB" sz="1200" dirty="0">
                <a:solidFill>
                  <a:schemeClr val="tx1"/>
                </a:solidFill>
              </a:rPr>
              <a:t>Upgrade to </a:t>
            </a:r>
            <a:r>
              <a:rPr lang="en-GB" sz="1200" dirty="0" err="1">
                <a:solidFill>
                  <a:schemeClr val="tx1"/>
                </a:solidFill>
              </a:rPr>
              <a:t>PHPMailer</a:t>
            </a:r>
            <a:r>
              <a:rPr lang="en-GB" sz="1200" dirty="0">
                <a:solidFill>
                  <a:schemeClr val="tx1"/>
                </a:solidFill>
              </a:rPr>
              <a:t> 6.2.0 or later</a:t>
            </a:r>
          </a:p>
          <a:p>
            <a:pPr marL="0" indent="0">
              <a:buNone/>
            </a:pPr>
            <a:r>
              <a:rPr lang="en-AU" sz="1200" b="1" dirty="0"/>
              <a:t>CVE-2017-5223: </a:t>
            </a:r>
            <a:r>
              <a:rPr lang="en-GB" sz="1200" dirty="0"/>
              <a:t>An issue was discovered in </a:t>
            </a:r>
            <a:r>
              <a:rPr lang="en-GB" sz="1200" dirty="0" err="1"/>
              <a:t>PHPMailer</a:t>
            </a:r>
            <a:r>
              <a:rPr lang="en-GB" sz="1200" dirty="0"/>
              <a:t> before 5.2.22. </a:t>
            </a:r>
            <a:r>
              <a:rPr lang="en-GB" sz="1200" dirty="0" err="1"/>
              <a:t>PHPMailer's</a:t>
            </a:r>
            <a:r>
              <a:rPr lang="en-GB" sz="1200" dirty="0"/>
              <a:t> </a:t>
            </a:r>
            <a:r>
              <a:rPr lang="en-GB" sz="1200" dirty="0" err="1"/>
              <a:t>msgHTML</a:t>
            </a:r>
            <a:r>
              <a:rPr lang="en-GB" sz="1200" dirty="0"/>
              <a:t> method applies transformations to an HTML document to make it usable as an email message body. One of the transformations is to convert relative image URLs into attachments using a script-provided base directory. If no base directory is provided, it resolves to /, meaning that relative image URLs get treated as absolute local file paths and added as attachments. To form a remote vulnerability, the </a:t>
            </a:r>
            <a:r>
              <a:rPr lang="en-GB" sz="1200" dirty="0" err="1"/>
              <a:t>msgHTML</a:t>
            </a:r>
            <a:r>
              <a:rPr lang="en-GB" sz="1200" dirty="0"/>
              <a:t> method must be called, passed an unfiltered, user-supplied HTML document, and must not set a base directory.</a:t>
            </a:r>
          </a:p>
          <a:p>
            <a:pPr marL="0" indent="0">
              <a:buNone/>
            </a:pPr>
            <a:r>
              <a:rPr lang="en-GB" sz="1200" b="1" dirty="0"/>
              <a:t>Rating: </a:t>
            </a:r>
            <a:r>
              <a:rPr lang="en-GB" sz="1200" b="1" dirty="0">
                <a:solidFill>
                  <a:schemeClr val="accent2"/>
                </a:solidFill>
              </a:rPr>
              <a:t>5.5 Medium</a:t>
            </a:r>
          </a:p>
          <a:p>
            <a:pPr marL="0" indent="0">
              <a:buNone/>
            </a:pPr>
            <a:r>
              <a:rPr lang="en-GB" sz="1200" b="1" dirty="0"/>
              <a:t>Mitigation</a:t>
            </a:r>
            <a:r>
              <a:rPr lang="en-GB" sz="1200" dirty="0"/>
              <a:t>: Upgrade to </a:t>
            </a:r>
            <a:r>
              <a:rPr lang="en-GB" sz="1200" dirty="0" err="1"/>
              <a:t>PHPMailer</a:t>
            </a:r>
            <a:r>
              <a:rPr lang="en-GB" sz="1200" dirty="0"/>
              <a:t> 6.2.0 or later</a:t>
            </a:r>
          </a:p>
          <a:p>
            <a:pPr marL="0" indent="0">
              <a:buNone/>
            </a:pPr>
            <a:r>
              <a:rPr lang="en-GB" sz="1200" b="1" dirty="0"/>
              <a:t>CVE-2016-10033: </a:t>
            </a:r>
            <a:r>
              <a:rPr lang="en-GB" sz="1200" dirty="0"/>
              <a:t>The </a:t>
            </a:r>
            <a:r>
              <a:rPr lang="en-GB" sz="1200" dirty="0" err="1"/>
              <a:t>mailSend</a:t>
            </a:r>
            <a:r>
              <a:rPr lang="en-GB" sz="1200" dirty="0"/>
              <a:t> function in the </a:t>
            </a:r>
            <a:r>
              <a:rPr lang="en-GB" sz="1200" dirty="0" err="1"/>
              <a:t>isMail</a:t>
            </a:r>
            <a:r>
              <a:rPr lang="en-GB" sz="1200" dirty="0"/>
              <a:t> transport in </a:t>
            </a:r>
            <a:r>
              <a:rPr lang="en-GB" sz="1200" dirty="0" err="1"/>
              <a:t>PHPMailer</a:t>
            </a:r>
            <a:r>
              <a:rPr lang="en-GB" sz="1200" dirty="0"/>
              <a:t> before 5.2.18 might allow remote attackers to pass extra parameters to the mail command and consequently execute arbitrary code via a \" (backslash double quote) in a crafted Sender property.</a:t>
            </a:r>
          </a:p>
          <a:p>
            <a:pPr marL="0" indent="0">
              <a:buNone/>
            </a:pPr>
            <a:r>
              <a:rPr lang="en-GB" sz="1200" b="1" dirty="0"/>
              <a:t>Rating: </a:t>
            </a:r>
            <a:r>
              <a:rPr lang="en-GB" sz="1200" b="1" dirty="0">
                <a:solidFill>
                  <a:srgbClr val="C00000"/>
                </a:solidFill>
              </a:rPr>
              <a:t>9.8 Critical </a:t>
            </a:r>
          </a:p>
          <a:p>
            <a:pPr marL="0" indent="0">
              <a:buNone/>
            </a:pPr>
            <a:r>
              <a:rPr lang="en-GB" sz="1200" b="1" dirty="0"/>
              <a:t>Mitigation: </a:t>
            </a:r>
            <a:r>
              <a:rPr lang="en-GB" sz="1200" dirty="0"/>
              <a:t>Upgrade to </a:t>
            </a:r>
            <a:r>
              <a:rPr lang="en-GB" sz="1200" dirty="0" err="1"/>
              <a:t>PHPMailer</a:t>
            </a:r>
            <a:r>
              <a:rPr lang="en-GB" sz="1200" dirty="0"/>
              <a:t> 6.2.0 or later</a:t>
            </a:r>
          </a:p>
          <a:p>
            <a:pPr marL="0" indent="0">
              <a:buNone/>
            </a:pPr>
            <a:r>
              <a:rPr lang="en-GB" sz="1200" b="1" dirty="0"/>
              <a:t>CVE-2016-10045: </a:t>
            </a:r>
            <a:r>
              <a:rPr lang="en-GB" sz="1200" dirty="0"/>
              <a:t>The </a:t>
            </a:r>
            <a:r>
              <a:rPr lang="en-GB" sz="1200" dirty="0" err="1"/>
              <a:t>isMail</a:t>
            </a:r>
            <a:r>
              <a:rPr lang="en-GB" sz="1200" dirty="0"/>
              <a:t> transport in </a:t>
            </a:r>
            <a:r>
              <a:rPr lang="en-GB" sz="1200" dirty="0" err="1"/>
              <a:t>PHPMailer</a:t>
            </a:r>
            <a:r>
              <a:rPr lang="en-GB" sz="1200" dirty="0"/>
              <a:t> before 5.2.20 might allow remote attackers to pass extra parameters to the mail command and consequently execute arbitrary code by leveraging improper interaction between the </a:t>
            </a:r>
            <a:r>
              <a:rPr lang="en-GB" sz="1200" dirty="0" err="1"/>
              <a:t>escapeshellarg</a:t>
            </a:r>
            <a:r>
              <a:rPr lang="en-GB" sz="1200" dirty="0"/>
              <a:t> function and internal escaping performed in the mail function in PHP. NOTE: this vulnerability exists because of an incorrect fix for CVE-2016-10033.</a:t>
            </a:r>
          </a:p>
          <a:p>
            <a:pPr marL="0" indent="0">
              <a:buNone/>
            </a:pPr>
            <a:r>
              <a:rPr lang="en-GB" sz="1200" b="1" dirty="0"/>
              <a:t>Rating: </a:t>
            </a:r>
            <a:r>
              <a:rPr lang="en-GB" sz="1200" b="1" dirty="0">
                <a:solidFill>
                  <a:srgbClr val="C00000"/>
                </a:solidFill>
              </a:rPr>
              <a:t>9.8 Critical </a:t>
            </a:r>
            <a:endParaRPr lang="en-GB" sz="1200" b="1" dirty="0"/>
          </a:p>
          <a:p>
            <a:pPr marL="0" indent="0">
              <a:buNone/>
            </a:pPr>
            <a:r>
              <a:rPr lang="en-GB" sz="1200" b="1" dirty="0"/>
              <a:t>Mitigation: </a:t>
            </a:r>
            <a:r>
              <a:rPr lang="en-GB" sz="1200" dirty="0"/>
              <a:t>Upgrade to </a:t>
            </a:r>
            <a:r>
              <a:rPr lang="en-GB" sz="1200" dirty="0" err="1"/>
              <a:t>PHPMailer</a:t>
            </a:r>
            <a:r>
              <a:rPr lang="en-GB" sz="1200" dirty="0"/>
              <a:t> 6.2.0 or later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83AA-35BC-4D0C-B4D0-D5D92D97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72235-233B-4ED8-A3F9-3C9CE749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30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144B-7524-4B79-82A8-AD180A16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HTTP and General System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6124-FBDB-49CC-B842-1860F3AEB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Hide PHP information and </a:t>
            </a:r>
            <a:r>
              <a:rPr lang="en-GB" dirty="0"/>
              <a:t>the web server version</a:t>
            </a:r>
          </a:p>
          <a:p>
            <a:r>
              <a:rPr lang="en-GB" dirty="0"/>
              <a:t>Enable CSP and HSTS</a:t>
            </a:r>
          </a:p>
          <a:p>
            <a:r>
              <a:rPr lang="en-GB" dirty="0"/>
              <a:t>Use the X-Frame-Options header to deny iframes.</a:t>
            </a:r>
          </a:p>
          <a:p>
            <a:r>
              <a:rPr lang="en-GB" dirty="0"/>
              <a:t>Apply the ‘</a:t>
            </a:r>
            <a:r>
              <a:rPr lang="en-GB" dirty="0" err="1"/>
              <a:t>nosniff</a:t>
            </a:r>
            <a:r>
              <a:rPr lang="en-GB" dirty="0"/>
              <a:t>’ variable to the X-Content-Type-Options header</a:t>
            </a:r>
          </a:p>
          <a:p>
            <a:r>
              <a:rPr lang="en-GB" dirty="0"/>
              <a:t>Disable HTTP enforce HTTPS and use only TLS 1.2</a:t>
            </a:r>
          </a:p>
          <a:p>
            <a:r>
              <a:rPr lang="en-GB" dirty="0"/>
              <a:t>Automatically apply OS updates, service packs, and patches</a:t>
            </a:r>
          </a:p>
          <a:p>
            <a:r>
              <a:rPr lang="en-GB" dirty="0"/>
              <a:t>Restricting unauthorized access and implementing privileged user controls</a:t>
            </a:r>
          </a:p>
          <a:p>
            <a:r>
              <a:rPr lang="en-GB" dirty="0"/>
              <a:t>Require all users to implement strong passwords and change them on a regular basis </a:t>
            </a:r>
          </a:p>
          <a:p>
            <a:r>
              <a:rPr lang="en-GB" dirty="0"/>
              <a:t>Multi-Factor Authentication</a:t>
            </a:r>
          </a:p>
          <a:p>
            <a:r>
              <a:rPr lang="en-GB" dirty="0"/>
              <a:t>Logging all activity, errors, and warnings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81B62-46FB-4BE2-B520-ED9D1EF8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BF038-990D-4EEF-AA0E-33096579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1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CB22-CD52-4374-8D00-9A62129F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570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Network Topology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1E16E-1161-4CD7-A1BB-AEDA3500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Final Engagement - Attack Defence and Analysis of a vulnerable network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11CF5-CAA7-4058-A2B0-8A5A2C2E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4</a:t>
            </a:fld>
            <a:endParaRPr 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97B29-DC8A-4BCF-9FEA-C85FA6A0862D}"/>
              </a:ext>
            </a:extLst>
          </p:cNvPr>
          <p:cNvSpPr txBox="1"/>
          <p:nvPr/>
        </p:nvSpPr>
        <p:spPr>
          <a:xfrm>
            <a:off x="127896" y="2542509"/>
            <a:ext cx="3291166" cy="346165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Network Address range: 192.168.1.0/24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Machines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VM Host Server (Windows 10) 192.168.1.1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Attack PC – Kali (Linux) 192.168.1.90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ELK Server(Linux) 192.168.1.100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Capstone Server (Linux) 192.168.1.105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Target 1 (Linux) 192.168.1.110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Target 2 (Linux) 192.168.1.115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218D503-D23F-4AD0-B2C2-0DACF54B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415822"/>
            <a:ext cx="6745015" cy="602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23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C520-8DCC-4863-86E8-395DF112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Alert 1</a:t>
            </a:r>
            <a:br>
              <a:rPr lang="en-AU" dirty="0"/>
            </a:br>
            <a:r>
              <a:rPr lang="en-AU" sz="1800" dirty="0"/>
              <a:t>Sum of HTTP Requests in Bytes</a:t>
            </a:r>
            <a:br>
              <a:rPr lang="en-AU" sz="1800" dirty="0"/>
            </a:br>
            <a:br>
              <a:rPr lang="en-AU" sz="1800" dirty="0"/>
            </a:br>
            <a:r>
              <a:rPr lang="en-AU" sz="1800" dirty="0" err="1"/>
              <a:t>Packetbeat</a:t>
            </a:r>
            <a:br>
              <a:rPr lang="en-AU" sz="1800" dirty="0"/>
            </a:br>
            <a:br>
              <a:rPr lang="en-AU" sz="1800" dirty="0"/>
            </a:br>
            <a:r>
              <a:rPr lang="en-AU" sz="1800" dirty="0"/>
              <a:t>Detect Brute force attacks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B3D63508-7B4D-4DE0-B9EF-319032CD4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006506"/>
            <a:ext cx="7315200" cy="28354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F6581-7FD1-4930-9048-55376C50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A03C3-4995-4925-8839-62F5A2F6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44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A00C-C1D5-41EF-88C7-0340E091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Alert 2</a:t>
            </a:r>
            <a:br>
              <a:rPr lang="en-AU" dirty="0"/>
            </a:br>
            <a:r>
              <a:rPr lang="en-AU" sz="1800" dirty="0"/>
              <a:t>Count of HTTP response codes</a:t>
            </a:r>
            <a:br>
              <a:rPr lang="en-AU" sz="1800" dirty="0"/>
            </a:br>
            <a:br>
              <a:rPr lang="en-AU" sz="1800" dirty="0"/>
            </a:br>
            <a:r>
              <a:rPr lang="en-AU" sz="1800" dirty="0" err="1"/>
              <a:t>Packetbeat</a:t>
            </a:r>
            <a:br>
              <a:rPr lang="en-AU" sz="1800" dirty="0"/>
            </a:br>
            <a:br>
              <a:rPr lang="en-AU" sz="1800" dirty="0"/>
            </a:br>
            <a:r>
              <a:rPr lang="en-AU" sz="1800" dirty="0"/>
              <a:t>Detect reconnaissance attempts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209A302E-30D6-4CB6-BE2C-8B28C6D92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909875"/>
            <a:ext cx="7315200" cy="30287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52F02-AE81-453C-B562-9B242E49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459E-9F38-479B-9EC3-40AD1CDD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32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0957-EFE1-4C81-9AE6-95936F5E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Alert 3</a:t>
            </a:r>
            <a:br>
              <a:rPr lang="en-AU" dirty="0"/>
            </a:br>
            <a:r>
              <a:rPr lang="en-AU" sz="1800" dirty="0"/>
              <a:t>CPU system process use</a:t>
            </a:r>
            <a:br>
              <a:rPr lang="en-AU" sz="1800" dirty="0"/>
            </a:br>
            <a:br>
              <a:rPr lang="en-AU" sz="1800" dirty="0"/>
            </a:br>
            <a:r>
              <a:rPr lang="en-AU" sz="1800" dirty="0" err="1"/>
              <a:t>Metricbeat</a:t>
            </a:r>
            <a:br>
              <a:rPr lang="en-AU" sz="1800" dirty="0"/>
            </a:br>
            <a:br>
              <a:rPr lang="en-AU" sz="1800" dirty="0"/>
            </a:br>
            <a:r>
              <a:rPr lang="en-AU" sz="1800" dirty="0"/>
              <a:t>Detect attacks in progress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A34F9A0D-167E-487D-A865-F329EA136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035001"/>
            <a:ext cx="7315200" cy="27784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24988-5A84-4C8A-9573-F2697A94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A6119-4D57-4DFE-9249-579F9AC8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57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339E-7EF4-4C56-BA68-E50BA51F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Wireshark Network Analysis</a:t>
            </a:r>
            <a:br>
              <a:rPr lang="en-AU" dirty="0"/>
            </a:b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99CBC-59C0-473F-A342-4B413708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C8920-51E7-4B98-B261-D807CBF6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pic>
        <p:nvPicPr>
          <p:cNvPr id="11" name="Content Placeholder 10" descr="Human brain nerve cells">
            <a:extLst>
              <a:ext uri="{FF2B5EF4-FFF2-40B4-BE49-F238E27FC236}">
                <a16:creationId xmlns:a16="http://schemas.microsoft.com/office/drawing/2014/main" id="{FEFD36F8-31D8-4881-9FD6-7D55EF2ED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697" y="863790"/>
            <a:ext cx="7637159" cy="5121275"/>
          </a:xfrm>
        </p:spPr>
      </p:pic>
    </p:spTree>
    <p:extLst>
      <p:ext uri="{BB962C8B-B14F-4D97-AF65-F5344CB8AC3E}">
        <p14:creationId xmlns:p14="http://schemas.microsoft.com/office/powerpoint/2010/main" val="256746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C461-B620-460F-8C2C-3F629BB47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Thieves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631CC-E498-4450-A3DC-4A960F36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0" indent="0">
              <a:buNone/>
            </a:pPr>
            <a:r>
              <a:rPr lang="en-AU" dirty="0"/>
              <a:t>Two users have set up a private domain called </a:t>
            </a:r>
            <a:r>
              <a:rPr lang="en-AU" b="1" dirty="0"/>
              <a:t>frank-n-ted.com.</a:t>
            </a:r>
          </a:p>
          <a:p>
            <a:pPr marL="0" indent="0">
              <a:buNone/>
            </a:pPr>
            <a:r>
              <a:rPr lang="en-AU" dirty="0"/>
              <a:t>The IP address of the Domain controller is </a:t>
            </a:r>
            <a:r>
              <a:rPr lang="en-AU" b="1" dirty="0"/>
              <a:t>10.6.12.12.</a:t>
            </a:r>
          </a:p>
          <a:p>
            <a:pPr marL="0" indent="0">
              <a:buNone/>
            </a:pPr>
            <a:r>
              <a:rPr lang="en-AU" dirty="0"/>
              <a:t>The user with IP address 10.16.12.203 downloaded a file called </a:t>
            </a:r>
            <a:r>
              <a:rPr lang="en-AU" b="1" dirty="0"/>
              <a:t>June11.dll </a:t>
            </a:r>
            <a:r>
              <a:rPr lang="en-AU" dirty="0"/>
              <a:t>that contained a </a:t>
            </a:r>
            <a:r>
              <a:rPr lang="en-AU" b="1" dirty="0"/>
              <a:t>trojan.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89A57-34D9-4AE2-AC56-EC2FFEDE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21470-30F4-4C82-8A55-21BD9559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ED545D-EC09-49DF-9BD8-4B39FB9D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20" y="2338465"/>
            <a:ext cx="8398228" cy="401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52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2F00-D5CA-4AFA-8E1F-B375F4B4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Vulnerable Windows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2DEF9-A6E0-4800-AEF8-E73B46EA9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following infected machine was discovered in the 172.16.4.0/24 range. </a:t>
            </a:r>
          </a:p>
          <a:p>
            <a:pPr marL="0" indent="0">
              <a:buNone/>
            </a:pPr>
            <a:endParaRPr lang="en-AU" dirty="0"/>
          </a:p>
          <a:p>
            <a:r>
              <a:rPr lang="en-GB" dirty="0"/>
              <a:t>Host name: Rotterdam-PC</a:t>
            </a:r>
          </a:p>
          <a:p>
            <a:r>
              <a:rPr lang="en-GB" dirty="0"/>
              <a:t>IP address: 172.16.4.205</a:t>
            </a:r>
          </a:p>
          <a:p>
            <a:r>
              <a:rPr lang="en-GB" dirty="0"/>
              <a:t>MAC address: 00:59:07:b0:63:a4</a:t>
            </a:r>
          </a:p>
          <a:p>
            <a:r>
              <a:rPr lang="en-GB" dirty="0"/>
              <a:t>Username: Matthijs Devries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25F80-50E8-40D2-8E55-3F3788A6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9CDC5-2B51-44DA-82D9-CC571A88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60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0CA7D-207A-42C3-B60A-B540BE22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Illegal 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A45DB-7DB8-4EE6-8FE3-06F6F2997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366272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AU" dirty="0"/>
              <a:t>A torrent file, </a:t>
            </a:r>
            <a:r>
              <a:rPr lang="en-AU" b="1" dirty="0"/>
              <a:t>Betty_Boop_rhythm_on_the_reservation.avi</a:t>
            </a:r>
            <a:r>
              <a:rPr lang="en-AU" dirty="0"/>
              <a:t>, was downloaded by a machine with the following details:</a:t>
            </a:r>
          </a:p>
          <a:p>
            <a:r>
              <a:rPr lang="en-AU" dirty="0"/>
              <a:t>IP address: 10.0.0.201</a:t>
            </a:r>
          </a:p>
          <a:p>
            <a:r>
              <a:rPr lang="en-AU" dirty="0"/>
              <a:t>MAC address: 00:16:17:18:66:c8</a:t>
            </a:r>
          </a:p>
          <a:p>
            <a:r>
              <a:rPr lang="en-AU" dirty="0"/>
              <a:t>Windows username: Elmer Blanco</a:t>
            </a:r>
          </a:p>
          <a:p>
            <a:r>
              <a:rPr lang="en-AU" dirty="0"/>
              <a:t>OS version: Windows 10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4432D-7865-4CD5-ABCF-0A2FC0BD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99B37-E39A-4DDB-82AE-05B82BFF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02D2FF-FB3E-4422-AD8E-39F4D006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93" y="3329393"/>
            <a:ext cx="8319566" cy="281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14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C54F-E04E-428D-9F23-B22DBE98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General Network Hardening &amp;</a:t>
            </a:r>
            <a:br>
              <a:rPr lang="en-AU" dirty="0"/>
            </a:br>
            <a:r>
              <a:rPr lang="en-AU" dirty="0"/>
              <a:t>Best Practise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4D468-605A-44B7-9D7F-52E3CD96B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Educate employees on appropriate and safe behaviour</a:t>
            </a:r>
          </a:p>
          <a:p>
            <a:r>
              <a:rPr lang="en-AU" dirty="0"/>
              <a:t>Blacklist sites such as torrent sites, YouTube and streaming sites</a:t>
            </a:r>
          </a:p>
          <a:p>
            <a:r>
              <a:rPr lang="en-AU" dirty="0"/>
              <a:t>Privileged access control measures</a:t>
            </a:r>
          </a:p>
          <a:p>
            <a:r>
              <a:rPr lang="en-AU" dirty="0"/>
              <a:t>Strong passwords and Multi-factor authentication</a:t>
            </a:r>
          </a:p>
          <a:p>
            <a:r>
              <a:rPr lang="en-AU" dirty="0"/>
              <a:t>Implement network segmentation and segregation</a:t>
            </a:r>
          </a:p>
          <a:p>
            <a:r>
              <a:rPr lang="en-AU" dirty="0"/>
              <a:t>Monitor systems continually and regularly check logs</a:t>
            </a:r>
          </a:p>
          <a:p>
            <a:r>
              <a:rPr lang="en-AU" dirty="0"/>
              <a:t>Keep all security patches and software versions up to date</a:t>
            </a:r>
          </a:p>
          <a:p>
            <a:r>
              <a:rPr lang="en-AU" dirty="0"/>
              <a:t>Use Antivirus software and Firewalls</a:t>
            </a:r>
          </a:p>
          <a:p>
            <a:r>
              <a:rPr lang="en-AU" dirty="0"/>
              <a:t>Perform Disaster Recovery Planning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A2445-DF25-4FEC-9F08-B46A1AB9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3D0D-97B9-4CE3-9E23-4C3554D3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5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8267-F4FB-44CA-94C2-4B338D35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91" y="803124"/>
            <a:ext cx="3500361" cy="5126203"/>
          </a:xfrm>
        </p:spPr>
        <p:txBody>
          <a:bodyPr anchor="ctr">
            <a:normAutofit/>
          </a:bodyPr>
          <a:lstStyle/>
          <a:p>
            <a:pPr algn="r"/>
            <a:r>
              <a:rPr lang="en-AU" dirty="0"/>
              <a:t>Reconnaissance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3A3E-DF8A-4E5A-AA14-93570D6A0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1D0B0-B51A-4606-809A-F30DC678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Final Engagement - Attack Defence and Analysis of a vulnerable network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651FF-65ED-47C7-9EC0-DDC9ACDC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3" name="Picture 12" descr="Person working with laptop and notepad">
            <a:extLst>
              <a:ext uri="{FF2B5EF4-FFF2-40B4-BE49-F238E27FC236}">
                <a16:creationId xmlns:a16="http://schemas.microsoft.com/office/drawing/2014/main" id="{5FF69E07-B72E-4796-B33D-D1E67317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15" y="869137"/>
            <a:ext cx="7778828" cy="51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3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1630-3998-4847-84B7-389454C9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Nmap</a:t>
            </a:r>
            <a:br>
              <a:rPr lang="en-AU" dirty="0"/>
            </a:br>
            <a:r>
              <a:rPr lang="en-AU" dirty="0"/>
              <a:t>Target 1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8434E733-E314-455F-A998-8501AF4AF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230" y="865604"/>
            <a:ext cx="7292170" cy="511764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13DEF-2099-4D63-A7D1-3A07ED8A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8152F-B304-466A-B6A9-F3E3CFAD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9D907-3311-4299-A456-054B89DAB317}"/>
              </a:ext>
            </a:extLst>
          </p:cNvPr>
          <p:cNvSpPr txBox="1"/>
          <p:nvPr/>
        </p:nvSpPr>
        <p:spPr>
          <a:xfrm>
            <a:off x="6048909" y="2075543"/>
            <a:ext cx="51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Target 2</a:t>
            </a:r>
          </a:p>
        </p:txBody>
      </p:sp>
    </p:spTree>
    <p:extLst>
      <p:ext uri="{BB962C8B-B14F-4D97-AF65-F5344CB8AC3E}">
        <p14:creationId xmlns:p14="http://schemas.microsoft.com/office/powerpoint/2010/main" val="203237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1630-3998-4847-84B7-389454C9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Nmap</a:t>
            </a:r>
            <a:br>
              <a:rPr lang="en-AU" dirty="0"/>
            </a:br>
            <a:r>
              <a:rPr lang="en-AU" dirty="0"/>
              <a:t>Target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13DEF-2099-4D63-A7D1-3A07ED8A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8152F-B304-466A-B6A9-F3E3CFAD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9D907-3311-4299-A456-054B89DAB317}"/>
              </a:ext>
            </a:extLst>
          </p:cNvPr>
          <p:cNvSpPr txBox="1"/>
          <p:nvPr/>
        </p:nvSpPr>
        <p:spPr>
          <a:xfrm>
            <a:off x="6048909" y="2075543"/>
            <a:ext cx="51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Target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4A400-3D52-4308-B2C0-90FDBCC8C85B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6384442" y="2997454"/>
            <a:ext cx="1162985" cy="8539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DA7A876-02E0-4039-BED8-86ABEE9E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76" y="1017124"/>
            <a:ext cx="8241389" cy="48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751F-215B-40A8-9D87-46C242C8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Gobuster</a:t>
            </a:r>
            <a:r>
              <a:rPr lang="en-AU" dirty="0"/>
              <a:t> Target 1</a:t>
            </a:r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3FC9E9-6DDB-4F0E-9593-2E2FE1317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1579082"/>
            <a:ext cx="8819927" cy="36998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61CB4-7900-42F6-B708-04C3D408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12F22-0ECC-44F2-863F-E3D62652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7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1827-2059-478D-A2B1-052069B5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Gobuster</a:t>
            </a:r>
            <a:r>
              <a:rPr lang="en-AU" dirty="0"/>
              <a:t> Target 2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9BB3DB9A-2198-4B09-BB2C-C8640AB36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579" y="870756"/>
            <a:ext cx="8121360" cy="50586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37487-BFB1-4224-83F9-273CA83A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Final Engagement - Attack Defence and Analysis of a vulnerable network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4B789-0A3C-43BB-985B-96A6432E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1172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684</TotalTime>
  <Words>2593</Words>
  <Application>Microsoft Office PowerPoint</Application>
  <PresentationFormat>Widescreen</PresentationFormat>
  <Paragraphs>302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Roboto</vt:lpstr>
      <vt:lpstr>Abadi</vt:lpstr>
      <vt:lpstr>Calibri</vt:lpstr>
      <vt:lpstr>Corbel</vt:lpstr>
      <vt:lpstr>Source Sans Pro</vt:lpstr>
      <vt:lpstr>Wingdings 2</vt:lpstr>
      <vt:lpstr>Frame</vt:lpstr>
      <vt:lpstr>Final Engagement</vt:lpstr>
      <vt:lpstr>Summary</vt:lpstr>
      <vt:lpstr>Table of Contents</vt:lpstr>
      <vt:lpstr>Network Topology</vt:lpstr>
      <vt:lpstr>Reconnaissance</vt:lpstr>
      <vt:lpstr>Nmap Target 1</vt:lpstr>
      <vt:lpstr>Nmap Target 2</vt:lpstr>
      <vt:lpstr>Gobuster Target 1</vt:lpstr>
      <vt:lpstr>Gobuster Target 2</vt:lpstr>
      <vt:lpstr>Nikto Target 1</vt:lpstr>
      <vt:lpstr>Nikto Taget 2</vt:lpstr>
      <vt:lpstr>WPScan Target 1a</vt:lpstr>
      <vt:lpstr>WPScan Target 1b</vt:lpstr>
      <vt:lpstr>WPScan Target 2a</vt:lpstr>
      <vt:lpstr>Wpscan Target 2b</vt:lpstr>
      <vt:lpstr>Access, Exploration and Exploitation</vt:lpstr>
      <vt:lpstr>Access</vt:lpstr>
      <vt:lpstr>Target 1 Attack</vt:lpstr>
      <vt:lpstr>Target 1 Attack (cont.)</vt:lpstr>
      <vt:lpstr>Target 1 Attack (cont.)</vt:lpstr>
      <vt:lpstr>Target 1 Attack (cont.)</vt:lpstr>
      <vt:lpstr>Target 1 Attack (cont.)</vt:lpstr>
      <vt:lpstr>Target 1 Attack (cont.)</vt:lpstr>
      <vt:lpstr>Target 1 Attack (cont.)</vt:lpstr>
      <vt:lpstr>Target 2 Attack</vt:lpstr>
      <vt:lpstr>Target 2 Attack (cont.)</vt:lpstr>
      <vt:lpstr>Target 2 Attack (cont.)</vt:lpstr>
      <vt:lpstr>Target 2 Attack (cont.)</vt:lpstr>
      <vt:lpstr>Target 2 Attack (cont.)</vt:lpstr>
      <vt:lpstr>Target 2 Attack (cont.)</vt:lpstr>
      <vt:lpstr>Vulnerabilities, Mitigation and Hardening</vt:lpstr>
      <vt:lpstr>Open SSH version 6.7p1 </vt:lpstr>
      <vt:lpstr>SSH General Hardening </vt:lpstr>
      <vt:lpstr>Apache version 2.4.10 </vt:lpstr>
      <vt:lpstr>Apache General Hardening</vt:lpstr>
      <vt:lpstr>Wordpress version 4.8.15</vt:lpstr>
      <vt:lpstr>rpcbind Version 2-4</vt:lpstr>
      <vt:lpstr>PHPMailer Version 5.2.16</vt:lpstr>
      <vt:lpstr>HTTP and General System Hardening</vt:lpstr>
      <vt:lpstr>Alert 1 Sum of HTTP Requests in Bytes  Packetbeat  Detect Brute force attacks</vt:lpstr>
      <vt:lpstr>Alert 2 Count of HTTP response codes  Packetbeat  Detect reconnaissance attempts</vt:lpstr>
      <vt:lpstr>Alert 3 CPU system process use  Metricbeat  Detect attacks in progress</vt:lpstr>
      <vt:lpstr>Wireshark Network Analysis </vt:lpstr>
      <vt:lpstr>Time Thieves</vt:lpstr>
      <vt:lpstr>Vulnerable Windows Machines</vt:lpstr>
      <vt:lpstr>Illegal Downloads</vt:lpstr>
      <vt:lpstr>General Network Hardening &amp; Best Practise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Engagemant</dc:title>
  <dc:creator>alan jones</dc:creator>
  <cp:lastModifiedBy>alan jones</cp:lastModifiedBy>
  <cp:revision>26</cp:revision>
  <dcterms:created xsi:type="dcterms:W3CDTF">2020-12-18T01:32:24Z</dcterms:created>
  <dcterms:modified xsi:type="dcterms:W3CDTF">2020-12-19T02:33:27Z</dcterms:modified>
</cp:coreProperties>
</file>